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2" r:id="rId14"/>
    <p:sldId id="268" r:id="rId15"/>
    <p:sldId id="293" r:id="rId16"/>
    <p:sldId id="269" r:id="rId17"/>
    <p:sldId id="294" r:id="rId18"/>
    <p:sldId id="270" r:id="rId19"/>
    <p:sldId id="295" r:id="rId20"/>
    <p:sldId id="271" r:id="rId21"/>
    <p:sldId id="296" r:id="rId22"/>
    <p:sldId id="272" r:id="rId23"/>
    <p:sldId id="297" r:id="rId24"/>
    <p:sldId id="273" r:id="rId25"/>
    <p:sldId id="298" r:id="rId26"/>
    <p:sldId id="274" r:id="rId27"/>
    <p:sldId id="299" r:id="rId28"/>
    <p:sldId id="275" r:id="rId29"/>
    <p:sldId id="300" r:id="rId30"/>
    <p:sldId id="276" r:id="rId31"/>
    <p:sldId id="301" r:id="rId32"/>
    <p:sldId id="277" r:id="rId33"/>
    <p:sldId id="302" r:id="rId34"/>
    <p:sldId id="278" r:id="rId35"/>
    <p:sldId id="303" r:id="rId36"/>
    <p:sldId id="279" r:id="rId37"/>
    <p:sldId id="304" r:id="rId38"/>
    <p:sldId id="280" r:id="rId39"/>
    <p:sldId id="305" r:id="rId40"/>
    <p:sldId id="281" r:id="rId41"/>
    <p:sldId id="306" r:id="rId42"/>
    <p:sldId id="282" r:id="rId43"/>
    <p:sldId id="307" r:id="rId44"/>
    <p:sldId id="283" r:id="rId45"/>
    <p:sldId id="308" r:id="rId46"/>
    <p:sldId id="284" r:id="rId47"/>
    <p:sldId id="309" r:id="rId48"/>
    <p:sldId id="285" r:id="rId49"/>
    <p:sldId id="310" r:id="rId50"/>
    <p:sldId id="286" r:id="rId51"/>
    <p:sldId id="287" r:id="rId52"/>
    <p:sldId id="288" r:id="rId53"/>
    <p:sldId id="289" r:id="rId54"/>
    <p:sldId id="290" r:id="rId55"/>
    <p:sldId id="291" r:id="rId56"/>
  </p:sldIdLst>
  <p:sldSz cx="18288000" cy="10287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League Spartan" panose="020B0604020202020204" charset="0"/>
      <p:regular r:id="rId61"/>
    </p:embeddedFont>
    <p:embeddedFont>
      <p:font typeface="Montserrat Light" panose="00000400000000000000" pitchFamily="2" charset="0"/>
      <p:regular r:id="rId62"/>
    </p:embeddedFont>
    <p:embeddedFont>
      <p:font typeface="Montserrat Light Bold" panose="020B0604020202020204" charset="0"/>
      <p:regular r:id="rId63"/>
    </p:embeddedFont>
    <p:embeddedFont>
      <p:font typeface="Poppins" panose="00000500000000000000" pitchFamily="2" charset="0"/>
      <p:regular r:id="rId64"/>
    </p:embeddedFont>
    <p:embeddedFont>
      <p:font typeface="Poppins Bold" panose="00000800000000000000" charset="0"/>
      <p:regular r:id="rId65"/>
      <p:bold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7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8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1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455" b="-253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8440301" y="0"/>
            <a:ext cx="9847699" cy="10287000"/>
            <a:chOff x="0" y="0"/>
            <a:chExt cx="259363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93633" cy="2709333"/>
            </a:xfrm>
            <a:custGeom>
              <a:avLst/>
              <a:gdLst/>
              <a:ahLst/>
              <a:cxnLst/>
              <a:rect l="l" t="t" r="r" b="b"/>
              <a:pathLst>
                <a:path w="2593633" h="2709333">
                  <a:moveTo>
                    <a:pt x="0" y="0"/>
                  </a:moveTo>
                  <a:lnTo>
                    <a:pt x="2593633" y="0"/>
                  </a:lnTo>
                  <a:lnTo>
                    <a:pt x="2593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83E77">
                <a:alpha val="83922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593633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839251"/>
            <a:ext cx="11233896" cy="611388"/>
            <a:chOff x="0" y="0"/>
            <a:chExt cx="2385433" cy="1298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85433" cy="129824"/>
            </a:xfrm>
            <a:custGeom>
              <a:avLst/>
              <a:gdLst/>
              <a:ahLst/>
              <a:cxnLst/>
              <a:rect l="l" t="t" r="r" b="b"/>
              <a:pathLst>
                <a:path w="2385433" h="129824">
                  <a:moveTo>
                    <a:pt x="4824" y="0"/>
                  </a:moveTo>
                  <a:lnTo>
                    <a:pt x="2380609" y="0"/>
                  </a:lnTo>
                  <a:cubicBezTo>
                    <a:pt x="2383274" y="0"/>
                    <a:pt x="2385433" y="2160"/>
                    <a:pt x="2385433" y="4824"/>
                  </a:cubicBezTo>
                  <a:lnTo>
                    <a:pt x="2385433" y="124999"/>
                  </a:lnTo>
                  <a:cubicBezTo>
                    <a:pt x="2385433" y="127664"/>
                    <a:pt x="2383274" y="129824"/>
                    <a:pt x="2380609" y="129824"/>
                  </a:cubicBezTo>
                  <a:lnTo>
                    <a:pt x="4824" y="129824"/>
                  </a:lnTo>
                  <a:cubicBezTo>
                    <a:pt x="2160" y="129824"/>
                    <a:pt x="0" y="127664"/>
                    <a:pt x="0" y="124999"/>
                  </a:cubicBezTo>
                  <a:lnTo>
                    <a:pt x="0" y="4824"/>
                  </a:lnTo>
                  <a:cubicBezTo>
                    <a:pt x="0" y="2160"/>
                    <a:pt x="2160" y="0"/>
                    <a:pt x="4824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E3E3E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385433" cy="148874"/>
            </a:xfrm>
            <a:prstGeom prst="rect">
              <a:avLst/>
            </a:prstGeom>
          </p:spPr>
          <p:txBody>
            <a:bodyPr lIns="61568" tIns="61568" rIns="61568" bIns="61568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spc="98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 de julio de 2026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65471" y="715247"/>
            <a:ext cx="7397936" cy="428121"/>
            <a:chOff x="0" y="0"/>
            <a:chExt cx="1428662" cy="826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28662" cy="82677"/>
            </a:xfrm>
            <a:custGeom>
              <a:avLst/>
              <a:gdLst/>
              <a:ahLst/>
              <a:cxnLst/>
              <a:rect l="l" t="t" r="r" b="b"/>
              <a:pathLst>
                <a:path w="1428662" h="82677">
                  <a:moveTo>
                    <a:pt x="0" y="0"/>
                  </a:moveTo>
                  <a:lnTo>
                    <a:pt x="1428662" y="0"/>
                  </a:lnTo>
                  <a:lnTo>
                    <a:pt x="1428662" y="82677"/>
                  </a:lnTo>
                  <a:lnTo>
                    <a:pt x="0" y="82677"/>
                  </a:lnTo>
                  <a:close/>
                </a:path>
              </a:pathLst>
            </a:custGeom>
            <a:solidFill>
              <a:srgbClr val="283E77"/>
            </a:solidFill>
            <a:ln w="123825" cap="sq">
              <a:solidFill>
                <a:srgbClr val="FEFFFF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428662" cy="10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270234" y="8538551"/>
            <a:ext cx="7397936" cy="466144"/>
            <a:chOff x="0" y="0"/>
            <a:chExt cx="1428662" cy="900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28662" cy="90020"/>
            </a:xfrm>
            <a:custGeom>
              <a:avLst/>
              <a:gdLst/>
              <a:ahLst/>
              <a:cxnLst/>
              <a:rect l="l" t="t" r="r" b="b"/>
              <a:pathLst>
                <a:path w="1428662" h="90020">
                  <a:moveTo>
                    <a:pt x="0" y="0"/>
                  </a:moveTo>
                  <a:lnTo>
                    <a:pt x="1428662" y="0"/>
                  </a:lnTo>
                  <a:lnTo>
                    <a:pt x="1428662" y="90020"/>
                  </a:lnTo>
                  <a:lnTo>
                    <a:pt x="0" y="90020"/>
                  </a:lnTo>
                  <a:close/>
                </a:path>
              </a:pathLst>
            </a:custGeom>
            <a:solidFill>
              <a:srgbClr val="283E77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428662" cy="109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8463442" y="7450638"/>
            <a:ext cx="6583680" cy="4114800"/>
          </a:xfrm>
          <a:custGeom>
            <a:avLst/>
            <a:gdLst/>
            <a:ahLst/>
            <a:cxnLst/>
            <a:rect l="l" t="t" r="r" b="b"/>
            <a:pathLst>
              <a:path w="6583680" h="4114800">
                <a:moveTo>
                  <a:pt x="0" y="0"/>
                </a:moveTo>
                <a:lnTo>
                  <a:pt x="6583680" y="0"/>
                </a:lnTo>
                <a:lnTo>
                  <a:pt x="6583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14910435" y="7450638"/>
            <a:ext cx="6583680" cy="4114800"/>
          </a:xfrm>
          <a:custGeom>
            <a:avLst/>
            <a:gdLst/>
            <a:ahLst/>
            <a:cxnLst/>
            <a:rect l="l" t="t" r="r" b="b"/>
            <a:pathLst>
              <a:path w="6583680" h="4114800">
                <a:moveTo>
                  <a:pt x="0" y="0"/>
                </a:moveTo>
                <a:lnTo>
                  <a:pt x="6583680" y="0"/>
                </a:lnTo>
                <a:lnTo>
                  <a:pt x="6583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588274" y="9258300"/>
            <a:ext cx="2636458" cy="648844"/>
          </a:xfrm>
          <a:custGeom>
            <a:avLst/>
            <a:gdLst/>
            <a:ahLst/>
            <a:cxnLst/>
            <a:rect l="l" t="t" r="r" b="b"/>
            <a:pathLst>
              <a:path w="2636458" h="648844">
                <a:moveTo>
                  <a:pt x="0" y="0"/>
                </a:moveTo>
                <a:lnTo>
                  <a:pt x="2636458" y="0"/>
                </a:lnTo>
                <a:lnTo>
                  <a:pt x="2636458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TextBox 18"/>
          <p:cNvSpPr txBox="1"/>
          <p:nvPr/>
        </p:nvSpPr>
        <p:spPr>
          <a:xfrm>
            <a:off x="588274" y="1722007"/>
            <a:ext cx="7875168" cy="210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18"/>
              </a:lnSpc>
            </a:pPr>
            <a:r>
              <a:rPr lang="en-US" sz="6100" spc="8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</a:t>
            </a:r>
          </a:p>
          <a:p>
            <a:pPr marL="0" lvl="0" indent="0" algn="l">
              <a:lnSpc>
                <a:spcPts val="8418"/>
              </a:lnSpc>
              <a:spcBef>
                <a:spcPct val="0"/>
              </a:spcBef>
            </a:pPr>
            <a:r>
              <a:rPr lang="en-US" sz="6100" spc="8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EXTRAORDINARIA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28734" y="9676869"/>
            <a:ext cx="9525" cy="35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2"/>
              </a:lnSpc>
              <a:spcBef>
                <a:spcPct val="0"/>
              </a:spcBef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588274" y="4013140"/>
            <a:ext cx="3682270" cy="6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13"/>
              </a:lnSpc>
              <a:spcBef>
                <a:spcPct val="0"/>
              </a:spcBef>
            </a:pPr>
            <a:r>
              <a:rPr lang="en-US" sz="1821" spc="2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BALANCE PROVISIONAL DEL PROCESO DE SOLICITUD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5541007" cy="1550384"/>
            <a:chOff x="0" y="0"/>
            <a:chExt cx="4093105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3105" cy="408332"/>
            </a:xfrm>
            <a:custGeom>
              <a:avLst/>
              <a:gdLst/>
              <a:ahLst/>
              <a:cxnLst/>
              <a:rect l="l" t="t" r="r" b="b"/>
              <a:pathLst>
                <a:path w="4093105" h="408332">
                  <a:moveTo>
                    <a:pt x="45333" y="0"/>
                  </a:moveTo>
                  <a:lnTo>
                    <a:pt x="4047772" y="0"/>
                  </a:lnTo>
                  <a:cubicBezTo>
                    <a:pt x="4072809" y="0"/>
                    <a:pt x="4093105" y="20296"/>
                    <a:pt x="4093105" y="45333"/>
                  </a:cubicBezTo>
                  <a:lnTo>
                    <a:pt x="4093105" y="362999"/>
                  </a:lnTo>
                  <a:cubicBezTo>
                    <a:pt x="4093105" y="388035"/>
                    <a:pt x="4072809" y="408332"/>
                    <a:pt x="4047772" y="408332"/>
                  </a:cubicBezTo>
                  <a:lnTo>
                    <a:pt x="45333" y="408332"/>
                  </a:lnTo>
                  <a:cubicBezTo>
                    <a:pt x="20296" y="408332"/>
                    <a:pt x="0" y="388035"/>
                    <a:pt x="0" y="362999"/>
                  </a:cubicBezTo>
                  <a:lnTo>
                    <a:pt x="0" y="45333"/>
                  </a:lnTo>
                  <a:cubicBezTo>
                    <a:pt x="0" y="20296"/>
                    <a:pt x="20296" y="0"/>
                    <a:pt x="4533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093105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03" y="1601536"/>
            <a:ext cx="9598823" cy="81064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PERFIL DEMOGRÁFICO: ORIGEN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821" y="1829435"/>
            <a:ext cx="10201868" cy="750841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797383" y="2878630"/>
            <a:ext cx="680875" cy="43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Otros</a:t>
            </a:r>
          </a:p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0,7%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97428" y="8132805"/>
            <a:ext cx="3894293" cy="68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Gráficos 4 y 5. Distribución de los solicitantes por países de origen y agrupaciones geográficas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4401215" cy="1550384"/>
            <a:chOff x="0" y="0"/>
            <a:chExt cx="3792913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92913" cy="408332"/>
            </a:xfrm>
            <a:custGeom>
              <a:avLst/>
              <a:gdLst/>
              <a:ahLst/>
              <a:cxnLst/>
              <a:rect l="l" t="t" r="r" b="b"/>
              <a:pathLst>
                <a:path w="3792913" h="408332">
                  <a:moveTo>
                    <a:pt x="48921" y="0"/>
                  </a:moveTo>
                  <a:lnTo>
                    <a:pt x="3743992" y="0"/>
                  </a:lnTo>
                  <a:cubicBezTo>
                    <a:pt x="3756967" y="0"/>
                    <a:pt x="3769410" y="5154"/>
                    <a:pt x="3778584" y="14328"/>
                  </a:cubicBezTo>
                  <a:cubicBezTo>
                    <a:pt x="3787759" y="23503"/>
                    <a:pt x="3792913" y="35946"/>
                    <a:pt x="3792913" y="48921"/>
                  </a:cubicBezTo>
                  <a:lnTo>
                    <a:pt x="3792913" y="359411"/>
                  </a:lnTo>
                  <a:cubicBezTo>
                    <a:pt x="3792913" y="372386"/>
                    <a:pt x="3787759" y="384829"/>
                    <a:pt x="3778584" y="394003"/>
                  </a:cubicBezTo>
                  <a:cubicBezTo>
                    <a:pt x="3769410" y="403177"/>
                    <a:pt x="3756967" y="408332"/>
                    <a:pt x="3743992" y="408332"/>
                  </a:cubicBezTo>
                  <a:lnTo>
                    <a:pt x="48921" y="408332"/>
                  </a:lnTo>
                  <a:cubicBezTo>
                    <a:pt x="35946" y="408332"/>
                    <a:pt x="23503" y="403177"/>
                    <a:pt x="14328" y="394003"/>
                  </a:cubicBezTo>
                  <a:cubicBezTo>
                    <a:pt x="5154" y="384829"/>
                    <a:pt x="0" y="372386"/>
                    <a:pt x="0" y="359411"/>
                  </a:cubicBezTo>
                  <a:lnTo>
                    <a:pt x="0" y="48921"/>
                  </a:lnTo>
                  <a:cubicBezTo>
                    <a:pt x="0" y="35946"/>
                    <a:pt x="5154" y="23503"/>
                    <a:pt x="14328" y="14328"/>
                  </a:cubicBezTo>
                  <a:cubicBezTo>
                    <a:pt x="23503" y="5154"/>
                    <a:pt x="35946" y="0"/>
                    <a:pt x="48921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792913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393169" y="2278094"/>
            <a:ext cx="9454335" cy="6852807"/>
          </a:xfrm>
          <a:custGeom>
            <a:avLst/>
            <a:gdLst/>
            <a:ahLst/>
            <a:cxnLst/>
            <a:rect l="l" t="t" r="r" b="b"/>
            <a:pathLst>
              <a:path w="9454335" h="6852807">
                <a:moveTo>
                  <a:pt x="0" y="0"/>
                </a:moveTo>
                <a:lnTo>
                  <a:pt x="9454336" y="0"/>
                </a:lnTo>
                <a:lnTo>
                  <a:pt x="9454336" y="6852806"/>
                </a:lnTo>
                <a:lnTo>
                  <a:pt x="0" y="6852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3" name="Group 13"/>
          <p:cNvGrpSpPr/>
          <p:nvPr/>
        </p:nvGrpSpPr>
        <p:grpSpPr>
          <a:xfrm>
            <a:off x="204317" y="2278094"/>
            <a:ext cx="1396288" cy="921955"/>
            <a:chOff x="0" y="0"/>
            <a:chExt cx="367747" cy="2428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7747" cy="242819"/>
            </a:xfrm>
            <a:custGeom>
              <a:avLst/>
              <a:gdLst/>
              <a:ahLst/>
              <a:cxnLst/>
              <a:rect l="l" t="t" r="r" b="b"/>
              <a:pathLst>
                <a:path w="367747" h="242819">
                  <a:moveTo>
                    <a:pt x="0" y="0"/>
                  </a:moveTo>
                  <a:lnTo>
                    <a:pt x="367747" y="0"/>
                  </a:lnTo>
                  <a:lnTo>
                    <a:pt x="367747" y="242819"/>
                  </a:lnTo>
                  <a:lnTo>
                    <a:pt x="0" y="242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367747" cy="299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DISTRIBUCIÓN TERRITORIAL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192" y="2525208"/>
            <a:ext cx="7118062" cy="623103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152817" y="8142146"/>
            <a:ext cx="4994389" cy="22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6. Provincias con mayor número de solicitudes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7724061" cy="1550384"/>
            <a:chOff x="0" y="0"/>
            <a:chExt cx="2034321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34321" cy="408332"/>
            </a:xfrm>
            <a:custGeom>
              <a:avLst/>
              <a:gdLst/>
              <a:ahLst/>
              <a:cxnLst/>
              <a:rect l="l" t="t" r="r" b="b"/>
              <a:pathLst>
                <a:path w="2034321" h="408332">
                  <a:moveTo>
                    <a:pt x="91210" y="0"/>
                  </a:moveTo>
                  <a:lnTo>
                    <a:pt x="1943110" y="0"/>
                  </a:lnTo>
                  <a:cubicBezTo>
                    <a:pt x="1993484" y="0"/>
                    <a:pt x="2034321" y="40836"/>
                    <a:pt x="2034321" y="91210"/>
                  </a:cubicBezTo>
                  <a:lnTo>
                    <a:pt x="2034321" y="317121"/>
                  </a:lnTo>
                  <a:cubicBezTo>
                    <a:pt x="2034321" y="367495"/>
                    <a:pt x="1993484" y="408332"/>
                    <a:pt x="1943110" y="408332"/>
                  </a:cubicBezTo>
                  <a:lnTo>
                    <a:pt x="91210" y="408332"/>
                  </a:lnTo>
                  <a:cubicBezTo>
                    <a:pt x="40836" y="408332"/>
                    <a:pt x="0" y="367495"/>
                    <a:pt x="0" y="317121"/>
                  </a:cubicBezTo>
                  <a:lnTo>
                    <a:pt x="0" y="91210"/>
                  </a:lnTo>
                  <a:cubicBezTo>
                    <a:pt x="0" y="40836"/>
                    <a:pt x="40836" y="0"/>
                    <a:pt x="91210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34321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CATALUÑA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4462" y="3010769"/>
            <a:ext cx="7396728" cy="49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han recibido 257.602 solicitudes. </a:t>
            </a:r>
          </a:p>
        </p:txBody>
      </p:sp>
      <p:sp>
        <p:nvSpPr>
          <p:cNvPr id="15" name="Freeform 15"/>
          <p:cNvSpPr/>
          <p:nvPr/>
        </p:nvSpPr>
        <p:spPr>
          <a:xfrm>
            <a:off x="592217" y="2844046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592217" y="4400572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TextBox 17"/>
          <p:cNvSpPr txBox="1"/>
          <p:nvPr/>
        </p:nvSpPr>
        <p:spPr>
          <a:xfrm>
            <a:off x="1604462" y="4586274"/>
            <a:ext cx="785081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asignaron 47.811 citas en el conjunto de la comunidad autónoma.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512053" y="6204748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5" y="0"/>
                </a:lnTo>
                <a:lnTo>
                  <a:pt x="872965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1604462" y="6371471"/>
            <a:ext cx="7850819" cy="207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 Barcelona los gestores administrativos son el segundo colectivo de presentadores, con el 12% de las solicitudes.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087" y="1145851"/>
            <a:ext cx="9452690" cy="791772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713694" y="8324165"/>
            <a:ext cx="4994389" cy="22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12. Solicitudes por provincia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7782902" cy="1550384"/>
            <a:chOff x="0" y="0"/>
            <a:chExt cx="2049818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9818" cy="408332"/>
            </a:xfrm>
            <a:custGeom>
              <a:avLst/>
              <a:gdLst/>
              <a:ahLst/>
              <a:cxnLst/>
              <a:rect l="l" t="t" r="r" b="b"/>
              <a:pathLst>
                <a:path w="2049818" h="408332">
                  <a:moveTo>
                    <a:pt x="90521" y="0"/>
                  </a:moveTo>
                  <a:lnTo>
                    <a:pt x="1959297" y="0"/>
                  </a:lnTo>
                  <a:cubicBezTo>
                    <a:pt x="2009290" y="0"/>
                    <a:pt x="2049818" y="40528"/>
                    <a:pt x="2049818" y="90521"/>
                  </a:cubicBezTo>
                  <a:lnTo>
                    <a:pt x="2049818" y="317811"/>
                  </a:lnTo>
                  <a:cubicBezTo>
                    <a:pt x="2049818" y="367804"/>
                    <a:pt x="2009290" y="408332"/>
                    <a:pt x="1959297" y="408332"/>
                  </a:cubicBezTo>
                  <a:lnTo>
                    <a:pt x="90521" y="408332"/>
                  </a:lnTo>
                  <a:cubicBezTo>
                    <a:pt x="40528" y="408332"/>
                    <a:pt x="0" y="367804"/>
                    <a:pt x="0" y="317811"/>
                  </a:cubicBezTo>
                  <a:lnTo>
                    <a:pt x="0" y="90521"/>
                  </a:lnTo>
                  <a:cubicBezTo>
                    <a:pt x="0" y="40528"/>
                    <a:pt x="40528" y="0"/>
                    <a:pt x="90521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49818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CATALUÑA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33" y="2153185"/>
            <a:ext cx="8583995" cy="725286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418" y="94342"/>
            <a:ext cx="6366724" cy="44565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3030664" cy="1550384"/>
            <a:chOff x="0" y="0"/>
            <a:chExt cx="3431944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1944" cy="408332"/>
            </a:xfrm>
            <a:custGeom>
              <a:avLst/>
              <a:gdLst/>
              <a:ahLst/>
              <a:cxnLst/>
              <a:rect l="l" t="t" r="r" b="b"/>
              <a:pathLst>
                <a:path w="3431944" h="408332">
                  <a:moveTo>
                    <a:pt x="54066" y="0"/>
                  </a:moveTo>
                  <a:lnTo>
                    <a:pt x="3377878" y="0"/>
                  </a:lnTo>
                  <a:cubicBezTo>
                    <a:pt x="3407738" y="0"/>
                    <a:pt x="3431944" y="24206"/>
                    <a:pt x="3431944" y="54066"/>
                  </a:cubicBezTo>
                  <a:lnTo>
                    <a:pt x="3431944" y="354266"/>
                  </a:lnTo>
                  <a:cubicBezTo>
                    <a:pt x="3431944" y="368605"/>
                    <a:pt x="3426248" y="382357"/>
                    <a:pt x="3416109" y="392496"/>
                  </a:cubicBezTo>
                  <a:cubicBezTo>
                    <a:pt x="3405970" y="402635"/>
                    <a:pt x="3392218" y="408332"/>
                    <a:pt x="3377878" y="408332"/>
                  </a:cubicBezTo>
                  <a:lnTo>
                    <a:pt x="54066" y="408332"/>
                  </a:lnTo>
                  <a:cubicBezTo>
                    <a:pt x="24206" y="408332"/>
                    <a:pt x="0" y="384125"/>
                    <a:pt x="0" y="354266"/>
                  </a:cubicBezTo>
                  <a:lnTo>
                    <a:pt x="0" y="54066"/>
                  </a:lnTo>
                  <a:cubicBezTo>
                    <a:pt x="0" y="24206"/>
                    <a:pt x="24206" y="0"/>
                    <a:pt x="54066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431944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COMUNIDAD DE MADRID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857956"/>
            <a:ext cx="4123722" cy="3451370"/>
            <a:chOff x="0" y="0"/>
            <a:chExt cx="1086083" cy="9090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01972" y="504023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202.424 solicitudes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82139" y="3857956"/>
            <a:ext cx="4123722" cy="3451370"/>
            <a:chOff x="0" y="0"/>
            <a:chExt cx="1086083" cy="9090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055410" y="4936426"/>
            <a:ext cx="2177179" cy="155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61.703 citas asignadas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135578" y="3857956"/>
            <a:ext cx="4123722" cy="3451370"/>
            <a:chOff x="0" y="0"/>
            <a:chExt cx="1086083" cy="90900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671573" y="4674488"/>
            <a:ext cx="3051731" cy="207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 de cada 5 solicitudes se presentaron en oficinas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2854028" cy="1550384"/>
            <a:chOff x="0" y="0"/>
            <a:chExt cx="3385423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5423" cy="408332"/>
            </a:xfrm>
            <a:custGeom>
              <a:avLst/>
              <a:gdLst/>
              <a:ahLst/>
              <a:cxnLst/>
              <a:rect l="l" t="t" r="r" b="b"/>
              <a:pathLst>
                <a:path w="3385423" h="408332">
                  <a:moveTo>
                    <a:pt x="54809" y="0"/>
                  </a:moveTo>
                  <a:lnTo>
                    <a:pt x="3330614" y="0"/>
                  </a:lnTo>
                  <a:cubicBezTo>
                    <a:pt x="3345150" y="0"/>
                    <a:pt x="3359091" y="5774"/>
                    <a:pt x="3369370" y="16053"/>
                  </a:cubicBezTo>
                  <a:cubicBezTo>
                    <a:pt x="3379648" y="26332"/>
                    <a:pt x="3385423" y="40273"/>
                    <a:pt x="3385423" y="54809"/>
                  </a:cubicBezTo>
                  <a:lnTo>
                    <a:pt x="3385423" y="353523"/>
                  </a:lnTo>
                  <a:cubicBezTo>
                    <a:pt x="3385423" y="368059"/>
                    <a:pt x="3379648" y="382000"/>
                    <a:pt x="3369370" y="392278"/>
                  </a:cubicBezTo>
                  <a:cubicBezTo>
                    <a:pt x="3359091" y="402557"/>
                    <a:pt x="3345150" y="408332"/>
                    <a:pt x="3330614" y="408332"/>
                  </a:cubicBezTo>
                  <a:lnTo>
                    <a:pt x="54809" y="408332"/>
                  </a:lnTo>
                  <a:cubicBezTo>
                    <a:pt x="40273" y="408332"/>
                    <a:pt x="26332" y="402557"/>
                    <a:pt x="16053" y="392278"/>
                  </a:cubicBezTo>
                  <a:cubicBezTo>
                    <a:pt x="5774" y="382000"/>
                    <a:pt x="0" y="368059"/>
                    <a:pt x="0" y="353523"/>
                  </a:cubicBezTo>
                  <a:lnTo>
                    <a:pt x="0" y="54809"/>
                  </a:lnTo>
                  <a:cubicBezTo>
                    <a:pt x="0" y="40273"/>
                    <a:pt x="5774" y="26332"/>
                    <a:pt x="16053" y="16053"/>
                  </a:cubicBezTo>
                  <a:cubicBezTo>
                    <a:pt x="26332" y="5774"/>
                    <a:pt x="40273" y="0"/>
                    <a:pt x="54809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385423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COMUNIDAD DE MADRID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88" y="1951089"/>
            <a:ext cx="8726286" cy="74695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017" y="71775"/>
            <a:ext cx="6637526" cy="450165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52240" y="4034894"/>
            <a:ext cx="479673" cy="43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China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1,9%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76400" y="3403625"/>
            <a:ext cx="1096401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Argentina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1,4%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3623580" cy="1550384"/>
            <a:chOff x="0" y="0"/>
            <a:chExt cx="3588103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88103" cy="408332"/>
            </a:xfrm>
            <a:custGeom>
              <a:avLst/>
              <a:gdLst/>
              <a:ahLst/>
              <a:cxnLst/>
              <a:rect l="l" t="t" r="r" b="b"/>
              <a:pathLst>
                <a:path w="3588103" h="408332">
                  <a:moveTo>
                    <a:pt x="51713" y="0"/>
                  </a:moveTo>
                  <a:lnTo>
                    <a:pt x="3536391" y="0"/>
                  </a:lnTo>
                  <a:cubicBezTo>
                    <a:pt x="3564951" y="0"/>
                    <a:pt x="3588103" y="23153"/>
                    <a:pt x="3588103" y="51713"/>
                  </a:cubicBezTo>
                  <a:lnTo>
                    <a:pt x="3588103" y="356619"/>
                  </a:lnTo>
                  <a:cubicBezTo>
                    <a:pt x="3588103" y="385179"/>
                    <a:pt x="3564951" y="408332"/>
                    <a:pt x="3536391" y="408332"/>
                  </a:cubicBezTo>
                  <a:lnTo>
                    <a:pt x="51713" y="408332"/>
                  </a:lnTo>
                  <a:cubicBezTo>
                    <a:pt x="23153" y="408332"/>
                    <a:pt x="0" y="385179"/>
                    <a:pt x="0" y="356619"/>
                  </a:cubicBezTo>
                  <a:lnTo>
                    <a:pt x="0" y="51713"/>
                  </a:lnTo>
                  <a:cubicBezTo>
                    <a:pt x="0" y="23153"/>
                    <a:pt x="23153" y="0"/>
                    <a:pt x="5171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588103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COMUNITAT VALENCIANA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4462" y="3010769"/>
            <a:ext cx="7396728" cy="49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han recibido 167.286 solicitudes. </a:t>
            </a:r>
          </a:p>
        </p:txBody>
      </p:sp>
      <p:sp>
        <p:nvSpPr>
          <p:cNvPr id="15" name="Freeform 15"/>
          <p:cNvSpPr/>
          <p:nvPr/>
        </p:nvSpPr>
        <p:spPr>
          <a:xfrm>
            <a:off x="592217" y="2844046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592217" y="4400572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TextBox 17"/>
          <p:cNvSpPr txBox="1"/>
          <p:nvPr/>
        </p:nvSpPr>
        <p:spPr>
          <a:xfrm>
            <a:off x="1604462" y="4586274"/>
            <a:ext cx="785081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asignaron 36.443 citas en el conjunto de la comunidad autónoma.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512053" y="6204748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5" y="0"/>
                </a:lnTo>
                <a:lnTo>
                  <a:pt x="872965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1604462" y="6371471"/>
            <a:ext cx="7850819" cy="155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Como en Aragón, en la Comunitat Valenciana la distribución de los presentadores es similar a la nacional.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611" y="1868266"/>
            <a:ext cx="7960025" cy="6844164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713694" y="8324165"/>
            <a:ext cx="4994389" cy="22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13. Solicitudes por provincia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3317305" cy="1550384"/>
            <a:chOff x="0" y="0"/>
            <a:chExt cx="3507438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7438" cy="408332"/>
            </a:xfrm>
            <a:custGeom>
              <a:avLst/>
              <a:gdLst/>
              <a:ahLst/>
              <a:cxnLst/>
              <a:rect l="l" t="t" r="r" b="b"/>
              <a:pathLst>
                <a:path w="3507438" h="408332">
                  <a:moveTo>
                    <a:pt x="52902" y="0"/>
                  </a:moveTo>
                  <a:lnTo>
                    <a:pt x="3454536" y="0"/>
                  </a:lnTo>
                  <a:cubicBezTo>
                    <a:pt x="3483753" y="0"/>
                    <a:pt x="3507438" y="23685"/>
                    <a:pt x="3507438" y="52902"/>
                  </a:cubicBezTo>
                  <a:lnTo>
                    <a:pt x="3507438" y="355429"/>
                  </a:lnTo>
                  <a:cubicBezTo>
                    <a:pt x="3507438" y="384646"/>
                    <a:pt x="3483753" y="408332"/>
                    <a:pt x="3454536" y="408332"/>
                  </a:cubicBezTo>
                  <a:lnTo>
                    <a:pt x="52902" y="408332"/>
                  </a:lnTo>
                  <a:cubicBezTo>
                    <a:pt x="23685" y="408332"/>
                    <a:pt x="0" y="384646"/>
                    <a:pt x="0" y="355429"/>
                  </a:cubicBezTo>
                  <a:lnTo>
                    <a:pt x="0" y="52902"/>
                  </a:lnTo>
                  <a:cubicBezTo>
                    <a:pt x="0" y="23685"/>
                    <a:pt x="23685" y="0"/>
                    <a:pt x="52902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507438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COMUNITAT VALENCIANA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06" y="2013933"/>
            <a:ext cx="8568847" cy="73926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7533" y="118214"/>
            <a:ext cx="6598222" cy="449510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752600" y="3771900"/>
            <a:ext cx="701248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Rusia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1,6%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7923602" cy="1550384"/>
            <a:chOff x="0" y="0"/>
            <a:chExt cx="2086875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6875" cy="408332"/>
            </a:xfrm>
            <a:custGeom>
              <a:avLst/>
              <a:gdLst/>
              <a:ahLst/>
              <a:cxnLst/>
              <a:rect l="l" t="t" r="r" b="b"/>
              <a:pathLst>
                <a:path w="2086875" h="408332">
                  <a:moveTo>
                    <a:pt x="88913" y="0"/>
                  </a:moveTo>
                  <a:lnTo>
                    <a:pt x="1997961" y="0"/>
                  </a:lnTo>
                  <a:cubicBezTo>
                    <a:pt x="2021543" y="0"/>
                    <a:pt x="2044158" y="9368"/>
                    <a:pt x="2060833" y="26042"/>
                  </a:cubicBezTo>
                  <a:cubicBezTo>
                    <a:pt x="2077507" y="42717"/>
                    <a:pt x="2086875" y="65332"/>
                    <a:pt x="2086875" y="88913"/>
                  </a:cubicBezTo>
                  <a:lnTo>
                    <a:pt x="2086875" y="319418"/>
                  </a:lnTo>
                  <a:cubicBezTo>
                    <a:pt x="2086875" y="368524"/>
                    <a:pt x="2047067" y="408332"/>
                    <a:pt x="1997961" y="408332"/>
                  </a:cubicBezTo>
                  <a:lnTo>
                    <a:pt x="88913" y="408332"/>
                  </a:lnTo>
                  <a:cubicBezTo>
                    <a:pt x="39808" y="408332"/>
                    <a:pt x="0" y="368524"/>
                    <a:pt x="0" y="319418"/>
                  </a:cubicBezTo>
                  <a:lnTo>
                    <a:pt x="0" y="88913"/>
                  </a:lnTo>
                  <a:cubicBezTo>
                    <a:pt x="0" y="39808"/>
                    <a:pt x="39808" y="0"/>
                    <a:pt x="8891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86875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ANDALUCÍA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899" y="1211687"/>
            <a:ext cx="9128074" cy="786362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04462" y="3010769"/>
            <a:ext cx="7396728" cy="49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han recibido 161.557 solicitudes. </a:t>
            </a:r>
          </a:p>
        </p:txBody>
      </p:sp>
      <p:sp>
        <p:nvSpPr>
          <p:cNvPr id="16" name="Freeform 16"/>
          <p:cNvSpPr/>
          <p:nvPr/>
        </p:nvSpPr>
        <p:spPr>
          <a:xfrm>
            <a:off x="592217" y="2844046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592217" y="4400572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TextBox 18"/>
          <p:cNvSpPr txBox="1"/>
          <p:nvPr/>
        </p:nvSpPr>
        <p:spPr>
          <a:xfrm>
            <a:off x="1604462" y="4308660"/>
            <a:ext cx="785081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asignaron 37.095 citas en el conjunto de la comunidad autónoma. </a:t>
            </a:r>
          </a:p>
        </p:txBody>
      </p:sp>
      <p:sp>
        <p:nvSpPr>
          <p:cNvPr id="19" name="Freeform 19"/>
          <p:cNvSpPr/>
          <p:nvPr/>
        </p:nvSpPr>
        <p:spPr>
          <a:xfrm>
            <a:off x="512053" y="6204748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5" y="0"/>
                </a:lnTo>
                <a:lnTo>
                  <a:pt x="872965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TextBox 20"/>
          <p:cNvSpPr txBox="1"/>
          <p:nvPr/>
        </p:nvSpPr>
        <p:spPr>
          <a:xfrm>
            <a:off x="1593386" y="6040455"/>
            <a:ext cx="7850819" cy="205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 Huelva y Cádiz destacan los porcentajes de solicitudes presentadas por las entidades RECEX, un 13,5% y un 12% respectivamente.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13694" y="8324165"/>
            <a:ext cx="4994389" cy="22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7. Solicitudes por provincia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7923602" cy="1550384"/>
            <a:chOff x="0" y="0"/>
            <a:chExt cx="2086875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6875" cy="408332"/>
            </a:xfrm>
            <a:custGeom>
              <a:avLst/>
              <a:gdLst/>
              <a:ahLst/>
              <a:cxnLst/>
              <a:rect l="l" t="t" r="r" b="b"/>
              <a:pathLst>
                <a:path w="2086875" h="408332">
                  <a:moveTo>
                    <a:pt x="88913" y="0"/>
                  </a:moveTo>
                  <a:lnTo>
                    <a:pt x="1997961" y="0"/>
                  </a:lnTo>
                  <a:cubicBezTo>
                    <a:pt x="2021543" y="0"/>
                    <a:pt x="2044158" y="9368"/>
                    <a:pt x="2060833" y="26042"/>
                  </a:cubicBezTo>
                  <a:cubicBezTo>
                    <a:pt x="2077507" y="42717"/>
                    <a:pt x="2086875" y="65332"/>
                    <a:pt x="2086875" y="88913"/>
                  </a:cubicBezTo>
                  <a:lnTo>
                    <a:pt x="2086875" y="319418"/>
                  </a:lnTo>
                  <a:cubicBezTo>
                    <a:pt x="2086875" y="368524"/>
                    <a:pt x="2047067" y="408332"/>
                    <a:pt x="1997961" y="408332"/>
                  </a:cubicBezTo>
                  <a:lnTo>
                    <a:pt x="88913" y="408332"/>
                  </a:lnTo>
                  <a:cubicBezTo>
                    <a:pt x="39808" y="408332"/>
                    <a:pt x="0" y="368524"/>
                    <a:pt x="0" y="319418"/>
                  </a:cubicBezTo>
                  <a:lnTo>
                    <a:pt x="0" y="88913"/>
                  </a:lnTo>
                  <a:cubicBezTo>
                    <a:pt x="0" y="39808"/>
                    <a:pt x="39808" y="0"/>
                    <a:pt x="8891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86875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ANDALUCÍA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137" y="-159256"/>
            <a:ext cx="6574992" cy="44912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43" y="1977027"/>
            <a:ext cx="8704537" cy="7459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19762"/>
            <a:ext cx="3364572" cy="10506762"/>
            <a:chOff x="0" y="0"/>
            <a:chExt cx="1923492" cy="60066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492" cy="6006612"/>
            </a:xfrm>
            <a:custGeom>
              <a:avLst/>
              <a:gdLst/>
              <a:ahLst/>
              <a:cxnLst/>
              <a:rect l="l" t="t" r="r" b="b"/>
              <a:pathLst>
                <a:path w="1923492" h="6006612">
                  <a:moveTo>
                    <a:pt x="0" y="0"/>
                  </a:moveTo>
                  <a:lnTo>
                    <a:pt x="1923492" y="0"/>
                  </a:lnTo>
                  <a:lnTo>
                    <a:pt x="1923492" y="6006612"/>
                  </a:lnTo>
                  <a:lnTo>
                    <a:pt x="0" y="6006612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3492" cy="6044712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7621230" cy="10316386"/>
          </a:xfrm>
          <a:custGeom>
            <a:avLst/>
            <a:gdLst/>
            <a:ahLst/>
            <a:cxnLst/>
            <a:rect l="l" t="t" r="r" b="b"/>
            <a:pathLst>
              <a:path w="7621230" h="10316386">
                <a:moveTo>
                  <a:pt x="0" y="0"/>
                </a:moveTo>
                <a:lnTo>
                  <a:pt x="7621230" y="0"/>
                </a:lnTo>
                <a:lnTo>
                  <a:pt x="7621230" y="10316386"/>
                </a:lnTo>
                <a:lnTo>
                  <a:pt x="0" y="10316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" name="Group 6"/>
          <p:cNvGrpSpPr/>
          <p:nvPr/>
        </p:nvGrpSpPr>
        <p:grpSpPr>
          <a:xfrm>
            <a:off x="4404272" y="2661732"/>
            <a:ext cx="702379" cy="677090"/>
            <a:chOff x="0" y="0"/>
            <a:chExt cx="133068" cy="1282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spc="164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01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404272" y="3603422"/>
            <a:ext cx="702379" cy="677090"/>
            <a:chOff x="0" y="0"/>
            <a:chExt cx="133068" cy="1282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spc="164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02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404272" y="4545341"/>
            <a:ext cx="702379" cy="677090"/>
            <a:chOff x="0" y="0"/>
            <a:chExt cx="133068" cy="1282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spc="164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03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404272" y="5487031"/>
            <a:ext cx="702379" cy="677090"/>
            <a:chOff x="0" y="0"/>
            <a:chExt cx="133068" cy="1282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spc="164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04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773217" y="8594979"/>
            <a:ext cx="47625" cy="1148028"/>
            <a:chOff x="0" y="0"/>
            <a:chExt cx="12543" cy="3023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404272" y="6430821"/>
            <a:ext cx="702379" cy="677090"/>
            <a:chOff x="0" y="0"/>
            <a:chExt cx="133068" cy="12827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spc="164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05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404272" y="7374611"/>
            <a:ext cx="702379" cy="677090"/>
            <a:chOff x="0" y="0"/>
            <a:chExt cx="133068" cy="12827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spc="164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06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3808668" y="8767372"/>
            <a:ext cx="3263823" cy="803242"/>
          </a:xfrm>
          <a:custGeom>
            <a:avLst/>
            <a:gdLst/>
            <a:ahLst/>
            <a:cxnLst/>
            <a:rect l="l" t="t" r="r" b="b"/>
            <a:pathLst>
              <a:path w="3263823" h="803242">
                <a:moveTo>
                  <a:pt x="0" y="0"/>
                </a:moveTo>
                <a:lnTo>
                  <a:pt x="3263823" y="0"/>
                </a:lnTo>
                <a:lnTo>
                  <a:pt x="3263823" y="803241"/>
                </a:lnTo>
                <a:lnTo>
                  <a:pt x="0" y="803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8" name="TextBox 28"/>
          <p:cNvSpPr txBox="1"/>
          <p:nvPr/>
        </p:nvSpPr>
        <p:spPr>
          <a:xfrm>
            <a:off x="4404272" y="458561"/>
            <a:ext cx="9032296" cy="157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965"/>
              </a:lnSpc>
              <a:spcBef>
                <a:spcPct val="0"/>
              </a:spcBef>
            </a:pPr>
            <a:r>
              <a:rPr lang="en-US" sz="9261" spc="112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CONTENIDO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295430" y="2789902"/>
            <a:ext cx="4867696" cy="38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7"/>
              </a:lnSpc>
            </a:pPr>
            <a:r>
              <a:rPr lang="en-US" sz="2300" spc="17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Solicitudes y tramitación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295430" y="3531567"/>
            <a:ext cx="4978707" cy="78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7"/>
              </a:lnSpc>
            </a:pPr>
            <a:r>
              <a:rPr lang="en-US" sz="2300" spc="17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Vías de presentación de las solicitudes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295430" y="5641520"/>
            <a:ext cx="4474728" cy="38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7"/>
              </a:lnSpc>
            </a:pPr>
            <a:r>
              <a:rPr lang="en-US" sz="2300" spc="17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Distribución territorial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95430" y="4694174"/>
            <a:ext cx="4474728" cy="38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7"/>
              </a:lnSpc>
            </a:pPr>
            <a:r>
              <a:rPr lang="en-US" sz="2300" spc="17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Perfil demográfico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285905" y="7302756"/>
            <a:ext cx="5960517" cy="78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7"/>
              </a:lnSpc>
            </a:pPr>
            <a:r>
              <a:rPr lang="en-US" sz="2300" spc="17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Cuestionario sobre situación formativa y sociolaboral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285905" y="6605196"/>
            <a:ext cx="4877221" cy="38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7"/>
              </a:lnSpc>
            </a:pPr>
            <a:r>
              <a:rPr lang="en-US" sz="2300" spc="17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Datos de Seguridad Social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2378455" cy="1550384"/>
            <a:chOff x="0" y="0"/>
            <a:chExt cx="3260169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60169" cy="408332"/>
            </a:xfrm>
            <a:custGeom>
              <a:avLst/>
              <a:gdLst/>
              <a:ahLst/>
              <a:cxnLst/>
              <a:rect l="l" t="t" r="r" b="b"/>
              <a:pathLst>
                <a:path w="3260169" h="408332">
                  <a:moveTo>
                    <a:pt x="56915" y="0"/>
                  </a:moveTo>
                  <a:lnTo>
                    <a:pt x="3203255" y="0"/>
                  </a:lnTo>
                  <a:cubicBezTo>
                    <a:pt x="3234688" y="0"/>
                    <a:pt x="3260169" y="25482"/>
                    <a:pt x="3260169" y="56915"/>
                  </a:cubicBezTo>
                  <a:lnTo>
                    <a:pt x="3260169" y="351417"/>
                  </a:lnTo>
                  <a:cubicBezTo>
                    <a:pt x="3260169" y="366512"/>
                    <a:pt x="3254173" y="380988"/>
                    <a:pt x="3243499" y="391662"/>
                  </a:cubicBezTo>
                  <a:cubicBezTo>
                    <a:pt x="3232826" y="402335"/>
                    <a:pt x="3218349" y="408332"/>
                    <a:pt x="3203255" y="408332"/>
                  </a:cubicBezTo>
                  <a:lnTo>
                    <a:pt x="56915" y="408332"/>
                  </a:lnTo>
                  <a:cubicBezTo>
                    <a:pt x="41820" y="408332"/>
                    <a:pt x="27343" y="402335"/>
                    <a:pt x="16670" y="391662"/>
                  </a:cubicBezTo>
                  <a:cubicBezTo>
                    <a:pt x="5996" y="380988"/>
                    <a:pt x="0" y="366512"/>
                    <a:pt x="0" y="351417"/>
                  </a:cubicBezTo>
                  <a:lnTo>
                    <a:pt x="0" y="56915"/>
                  </a:lnTo>
                  <a:cubicBezTo>
                    <a:pt x="0" y="41820"/>
                    <a:pt x="5996" y="27343"/>
                    <a:pt x="16670" y="16670"/>
                  </a:cubicBezTo>
                  <a:cubicBezTo>
                    <a:pt x="27343" y="5996"/>
                    <a:pt x="41820" y="0"/>
                    <a:pt x="56915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260169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CASTILLA-LA MANCHA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4462" y="3010769"/>
            <a:ext cx="7396728" cy="49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han recibido 52.041 solicitudes. </a:t>
            </a:r>
          </a:p>
        </p:txBody>
      </p:sp>
      <p:sp>
        <p:nvSpPr>
          <p:cNvPr id="15" name="Freeform 15"/>
          <p:cNvSpPr/>
          <p:nvPr/>
        </p:nvSpPr>
        <p:spPr>
          <a:xfrm>
            <a:off x="592217" y="2844046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592217" y="4400572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TextBox 17"/>
          <p:cNvSpPr txBox="1"/>
          <p:nvPr/>
        </p:nvSpPr>
        <p:spPr>
          <a:xfrm>
            <a:off x="1604462" y="4586274"/>
            <a:ext cx="785081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asignaron 11.535 citas en el conjunto de la comunidad autónoma. 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1572" y="1131007"/>
            <a:ext cx="9630818" cy="794741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1713694" y="8324165"/>
            <a:ext cx="4994389" cy="22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10. Solicitudes por provincia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2440425" cy="1550384"/>
            <a:chOff x="0" y="0"/>
            <a:chExt cx="3276491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491" cy="408332"/>
            </a:xfrm>
            <a:custGeom>
              <a:avLst/>
              <a:gdLst/>
              <a:ahLst/>
              <a:cxnLst/>
              <a:rect l="l" t="t" r="r" b="b"/>
              <a:pathLst>
                <a:path w="3276491" h="408332">
                  <a:moveTo>
                    <a:pt x="56631" y="0"/>
                  </a:moveTo>
                  <a:lnTo>
                    <a:pt x="3219860" y="0"/>
                  </a:lnTo>
                  <a:cubicBezTo>
                    <a:pt x="3251136" y="0"/>
                    <a:pt x="3276491" y="25355"/>
                    <a:pt x="3276491" y="56631"/>
                  </a:cubicBezTo>
                  <a:lnTo>
                    <a:pt x="3276491" y="351700"/>
                  </a:lnTo>
                  <a:cubicBezTo>
                    <a:pt x="3276491" y="382977"/>
                    <a:pt x="3251136" y="408332"/>
                    <a:pt x="3219860" y="408332"/>
                  </a:cubicBezTo>
                  <a:lnTo>
                    <a:pt x="56631" y="408332"/>
                  </a:lnTo>
                  <a:cubicBezTo>
                    <a:pt x="25355" y="408332"/>
                    <a:pt x="0" y="382977"/>
                    <a:pt x="0" y="351700"/>
                  </a:cubicBezTo>
                  <a:lnTo>
                    <a:pt x="0" y="56631"/>
                  </a:lnTo>
                  <a:cubicBezTo>
                    <a:pt x="0" y="25355"/>
                    <a:pt x="25355" y="0"/>
                    <a:pt x="56631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276491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CASTILLA-LA MANCHA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79" y="1958792"/>
            <a:ext cx="8473102" cy="74646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416" y="76841"/>
            <a:ext cx="6576727" cy="449149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95400" y="3585814"/>
            <a:ext cx="659734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Brasil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1,8%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6723949" cy="1550384"/>
            <a:chOff x="0" y="0"/>
            <a:chExt cx="1770917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0917" cy="408332"/>
            </a:xfrm>
            <a:custGeom>
              <a:avLst/>
              <a:gdLst/>
              <a:ahLst/>
              <a:cxnLst/>
              <a:rect l="l" t="t" r="r" b="b"/>
              <a:pathLst>
                <a:path w="1770917" h="408332">
                  <a:moveTo>
                    <a:pt x="104777" y="0"/>
                  </a:moveTo>
                  <a:lnTo>
                    <a:pt x="1666140" y="0"/>
                  </a:lnTo>
                  <a:cubicBezTo>
                    <a:pt x="1693928" y="0"/>
                    <a:pt x="1720579" y="11039"/>
                    <a:pt x="1740228" y="30688"/>
                  </a:cubicBezTo>
                  <a:cubicBezTo>
                    <a:pt x="1759877" y="50338"/>
                    <a:pt x="1770917" y="76988"/>
                    <a:pt x="1770917" y="104777"/>
                  </a:cubicBezTo>
                  <a:lnTo>
                    <a:pt x="1770917" y="303555"/>
                  </a:lnTo>
                  <a:cubicBezTo>
                    <a:pt x="1770917" y="331343"/>
                    <a:pt x="1759877" y="357994"/>
                    <a:pt x="1740228" y="377643"/>
                  </a:cubicBezTo>
                  <a:cubicBezTo>
                    <a:pt x="1720579" y="397293"/>
                    <a:pt x="1693928" y="408332"/>
                    <a:pt x="1666140" y="408332"/>
                  </a:cubicBezTo>
                  <a:lnTo>
                    <a:pt x="104777" y="408332"/>
                  </a:lnTo>
                  <a:cubicBezTo>
                    <a:pt x="76988" y="408332"/>
                    <a:pt x="50338" y="397293"/>
                    <a:pt x="30688" y="377643"/>
                  </a:cubicBezTo>
                  <a:cubicBezTo>
                    <a:pt x="11039" y="357994"/>
                    <a:pt x="0" y="331343"/>
                    <a:pt x="0" y="303555"/>
                  </a:cubicBezTo>
                  <a:lnTo>
                    <a:pt x="0" y="104777"/>
                  </a:lnTo>
                  <a:cubicBezTo>
                    <a:pt x="0" y="76988"/>
                    <a:pt x="11039" y="50338"/>
                    <a:pt x="30688" y="30688"/>
                  </a:cubicBezTo>
                  <a:cubicBezTo>
                    <a:pt x="50338" y="11039"/>
                    <a:pt x="76988" y="0"/>
                    <a:pt x="104777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770917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EUSKADI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4462" y="3010769"/>
            <a:ext cx="7396728" cy="49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han recibido 49.451 solicitudes. </a:t>
            </a:r>
          </a:p>
        </p:txBody>
      </p:sp>
      <p:sp>
        <p:nvSpPr>
          <p:cNvPr id="15" name="Freeform 15"/>
          <p:cNvSpPr/>
          <p:nvPr/>
        </p:nvSpPr>
        <p:spPr>
          <a:xfrm>
            <a:off x="592217" y="2844046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592217" y="4400572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TextBox 17"/>
          <p:cNvSpPr txBox="1"/>
          <p:nvPr/>
        </p:nvSpPr>
        <p:spPr>
          <a:xfrm>
            <a:off x="1604462" y="4586274"/>
            <a:ext cx="785081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asignaron 14.468 citas en el conjunto de la comunidad autónoma.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512053" y="6204748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5" y="0"/>
                </a:lnTo>
                <a:lnTo>
                  <a:pt x="872965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1604462" y="6371471"/>
            <a:ext cx="785081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Los abogados acumulan 2 de cada 3 solicitudes en Gipuzkoa. 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127" y="588757"/>
            <a:ext cx="8530860" cy="810933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713694" y="8324165"/>
            <a:ext cx="4994389" cy="22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16. Solicitudes por provincia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6723949" cy="1550384"/>
            <a:chOff x="0" y="0"/>
            <a:chExt cx="1770917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0917" cy="408332"/>
            </a:xfrm>
            <a:custGeom>
              <a:avLst/>
              <a:gdLst/>
              <a:ahLst/>
              <a:cxnLst/>
              <a:rect l="l" t="t" r="r" b="b"/>
              <a:pathLst>
                <a:path w="1770917" h="408332">
                  <a:moveTo>
                    <a:pt x="104777" y="0"/>
                  </a:moveTo>
                  <a:lnTo>
                    <a:pt x="1666140" y="0"/>
                  </a:lnTo>
                  <a:cubicBezTo>
                    <a:pt x="1693928" y="0"/>
                    <a:pt x="1720579" y="11039"/>
                    <a:pt x="1740228" y="30688"/>
                  </a:cubicBezTo>
                  <a:cubicBezTo>
                    <a:pt x="1759877" y="50338"/>
                    <a:pt x="1770917" y="76988"/>
                    <a:pt x="1770917" y="104777"/>
                  </a:cubicBezTo>
                  <a:lnTo>
                    <a:pt x="1770917" y="303555"/>
                  </a:lnTo>
                  <a:cubicBezTo>
                    <a:pt x="1770917" y="331343"/>
                    <a:pt x="1759877" y="357994"/>
                    <a:pt x="1740228" y="377643"/>
                  </a:cubicBezTo>
                  <a:cubicBezTo>
                    <a:pt x="1720579" y="397293"/>
                    <a:pt x="1693928" y="408332"/>
                    <a:pt x="1666140" y="408332"/>
                  </a:cubicBezTo>
                  <a:lnTo>
                    <a:pt x="104777" y="408332"/>
                  </a:lnTo>
                  <a:cubicBezTo>
                    <a:pt x="76988" y="408332"/>
                    <a:pt x="50338" y="397293"/>
                    <a:pt x="30688" y="377643"/>
                  </a:cubicBezTo>
                  <a:cubicBezTo>
                    <a:pt x="11039" y="357994"/>
                    <a:pt x="0" y="331343"/>
                    <a:pt x="0" y="303555"/>
                  </a:cubicBezTo>
                  <a:lnTo>
                    <a:pt x="0" y="104777"/>
                  </a:lnTo>
                  <a:cubicBezTo>
                    <a:pt x="0" y="76988"/>
                    <a:pt x="11039" y="50338"/>
                    <a:pt x="30688" y="30688"/>
                  </a:cubicBezTo>
                  <a:cubicBezTo>
                    <a:pt x="50338" y="11039"/>
                    <a:pt x="76988" y="0"/>
                    <a:pt x="104777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770917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EUSKADI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29" y="2033234"/>
            <a:ext cx="8544803" cy="742782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0243" y="73443"/>
            <a:ext cx="6617508" cy="44983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1230114" cy="1550384"/>
            <a:chOff x="0" y="0"/>
            <a:chExt cx="2957726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7725" cy="408332"/>
            </a:xfrm>
            <a:custGeom>
              <a:avLst/>
              <a:gdLst/>
              <a:ahLst/>
              <a:cxnLst/>
              <a:rect l="l" t="t" r="r" b="b"/>
              <a:pathLst>
                <a:path w="2957725" h="408332">
                  <a:moveTo>
                    <a:pt x="62734" y="0"/>
                  </a:moveTo>
                  <a:lnTo>
                    <a:pt x="2894991" y="0"/>
                  </a:lnTo>
                  <a:cubicBezTo>
                    <a:pt x="2911629" y="0"/>
                    <a:pt x="2927586" y="6610"/>
                    <a:pt x="2939351" y="18374"/>
                  </a:cubicBezTo>
                  <a:cubicBezTo>
                    <a:pt x="2951116" y="30139"/>
                    <a:pt x="2957725" y="46096"/>
                    <a:pt x="2957725" y="62734"/>
                  </a:cubicBezTo>
                  <a:lnTo>
                    <a:pt x="2957725" y="345597"/>
                  </a:lnTo>
                  <a:cubicBezTo>
                    <a:pt x="2957725" y="380244"/>
                    <a:pt x="2929638" y="408332"/>
                    <a:pt x="2894991" y="408332"/>
                  </a:cubicBezTo>
                  <a:lnTo>
                    <a:pt x="62734" y="408332"/>
                  </a:lnTo>
                  <a:cubicBezTo>
                    <a:pt x="28087" y="408332"/>
                    <a:pt x="0" y="380244"/>
                    <a:pt x="0" y="345597"/>
                  </a:cubicBezTo>
                  <a:lnTo>
                    <a:pt x="0" y="62734"/>
                  </a:lnTo>
                  <a:cubicBezTo>
                    <a:pt x="0" y="28087"/>
                    <a:pt x="28087" y="0"/>
                    <a:pt x="6273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57726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REGIÓN DE MURCIA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857956"/>
            <a:ext cx="4123722" cy="3451370"/>
            <a:chOff x="0" y="0"/>
            <a:chExt cx="1086083" cy="9090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01972" y="504023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45.242 solicitudes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82139" y="3857956"/>
            <a:ext cx="4123722" cy="3451370"/>
            <a:chOff x="0" y="0"/>
            <a:chExt cx="1086083" cy="9090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055410" y="493642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8.126 citas asignadas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135578" y="3857956"/>
            <a:ext cx="4123722" cy="3451370"/>
            <a:chOff x="0" y="0"/>
            <a:chExt cx="1086083" cy="90900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508521" y="4412551"/>
            <a:ext cx="3377835" cy="207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Abogados y gestores admin. superan el 70% de solicitudes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1127687" cy="1550384"/>
            <a:chOff x="0" y="0"/>
            <a:chExt cx="2930749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30749" cy="408332"/>
            </a:xfrm>
            <a:custGeom>
              <a:avLst/>
              <a:gdLst/>
              <a:ahLst/>
              <a:cxnLst/>
              <a:rect l="l" t="t" r="r" b="b"/>
              <a:pathLst>
                <a:path w="2930749" h="408332">
                  <a:moveTo>
                    <a:pt x="63312" y="0"/>
                  </a:moveTo>
                  <a:lnTo>
                    <a:pt x="2867437" y="0"/>
                  </a:lnTo>
                  <a:cubicBezTo>
                    <a:pt x="2902403" y="0"/>
                    <a:pt x="2930749" y="28346"/>
                    <a:pt x="2930749" y="63312"/>
                  </a:cubicBezTo>
                  <a:lnTo>
                    <a:pt x="2930749" y="345020"/>
                  </a:lnTo>
                  <a:cubicBezTo>
                    <a:pt x="2930749" y="361811"/>
                    <a:pt x="2924078" y="377915"/>
                    <a:pt x="2912205" y="389788"/>
                  </a:cubicBezTo>
                  <a:cubicBezTo>
                    <a:pt x="2900332" y="401661"/>
                    <a:pt x="2884228" y="408332"/>
                    <a:pt x="2867437" y="408332"/>
                  </a:cubicBezTo>
                  <a:lnTo>
                    <a:pt x="63312" y="408332"/>
                  </a:lnTo>
                  <a:cubicBezTo>
                    <a:pt x="28346" y="408332"/>
                    <a:pt x="0" y="379986"/>
                    <a:pt x="0" y="345020"/>
                  </a:cubicBezTo>
                  <a:lnTo>
                    <a:pt x="0" y="63312"/>
                  </a:lnTo>
                  <a:cubicBezTo>
                    <a:pt x="0" y="28346"/>
                    <a:pt x="28346" y="0"/>
                    <a:pt x="63312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30749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REGIÓN DE MURCIA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19" y="2016253"/>
            <a:ext cx="8233820" cy="7345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417" y="93842"/>
            <a:ext cx="6372725" cy="44575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1" y="624902"/>
            <a:ext cx="10595212" cy="1550384"/>
            <a:chOff x="0" y="0"/>
            <a:chExt cx="3260169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60169" cy="408332"/>
            </a:xfrm>
            <a:custGeom>
              <a:avLst/>
              <a:gdLst/>
              <a:ahLst/>
              <a:cxnLst/>
              <a:rect l="l" t="t" r="r" b="b"/>
              <a:pathLst>
                <a:path w="3260169" h="408332">
                  <a:moveTo>
                    <a:pt x="56915" y="0"/>
                  </a:moveTo>
                  <a:lnTo>
                    <a:pt x="3203255" y="0"/>
                  </a:lnTo>
                  <a:cubicBezTo>
                    <a:pt x="3234688" y="0"/>
                    <a:pt x="3260169" y="25482"/>
                    <a:pt x="3260169" y="56915"/>
                  </a:cubicBezTo>
                  <a:lnTo>
                    <a:pt x="3260169" y="351417"/>
                  </a:lnTo>
                  <a:cubicBezTo>
                    <a:pt x="3260169" y="366512"/>
                    <a:pt x="3254173" y="380988"/>
                    <a:pt x="3243499" y="391662"/>
                  </a:cubicBezTo>
                  <a:cubicBezTo>
                    <a:pt x="3232826" y="402335"/>
                    <a:pt x="3218349" y="408332"/>
                    <a:pt x="3203255" y="408332"/>
                  </a:cubicBezTo>
                  <a:lnTo>
                    <a:pt x="56915" y="408332"/>
                  </a:lnTo>
                  <a:cubicBezTo>
                    <a:pt x="41820" y="408332"/>
                    <a:pt x="27343" y="402335"/>
                    <a:pt x="16670" y="391662"/>
                  </a:cubicBezTo>
                  <a:cubicBezTo>
                    <a:pt x="5996" y="380988"/>
                    <a:pt x="0" y="366512"/>
                    <a:pt x="0" y="351417"/>
                  </a:cubicBezTo>
                  <a:lnTo>
                    <a:pt x="0" y="56915"/>
                  </a:lnTo>
                  <a:cubicBezTo>
                    <a:pt x="0" y="41820"/>
                    <a:pt x="5996" y="27343"/>
                    <a:pt x="16670" y="16670"/>
                  </a:cubicBezTo>
                  <a:cubicBezTo>
                    <a:pt x="27343" y="5996"/>
                    <a:pt x="41820" y="0"/>
                    <a:pt x="56915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260169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CASTILLA Y LEÓN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4462" y="3010769"/>
            <a:ext cx="7396728" cy="49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han recibido 39.981 solicitudes. </a:t>
            </a:r>
          </a:p>
        </p:txBody>
      </p:sp>
      <p:sp>
        <p:nvSpPr>
          <p:cNvPr id="15" name="Freeform 15"/>
          <p:cNvSpPr/>
          <p:nvPr/>
        </p:nvSpPr>
        <p:spPr>
          <a:xfrm>
            <a:off x="592217" y="2844046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592217" y="4400572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TextBox 17"/>
          <p:cNvSpPr txBox="1"/>
          <p:nvPr/>
        </p:nvSpPr>
        <p:spPr>
          <a:xfrm>
            <a:off x="1604462" y="4586274"/>
            <a:ext cx="785081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asignaron 18.646 citas en el conjunto de la comunidad autónoma.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512053" y="6204748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5" y="0"/>
                </a:lnTo>
                <a:lnTo>
                  <a:pt x="872965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1604462" y="6371471"/>
            <a:ext cx="7850819" cy="207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 Castilla y León las oficinas han desempeñado un papel crucial. En ellas se ha presentado entre el 30 y el 40% de las solicitudes, según la provincia.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539" y="1455917"/>
            <a:ext cx="9381800" cy="790591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713694" y="8613888"/>
            <a:ext cx="4994389" cy="22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11. Solicitudes por provincia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9994776" cy="1550384"/>
            <a:chOff x="0" y="0"/>
            <a:chExt cx="2632369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32369" cy="408332"/>
            </a:xfrm>
            <a:custGeom>
              <a:avLst/>
              <a:gdLst/>
              <a:ahLst/>
              <a:cxnLst/>
              <a:rect l="l" t="t" r="r" b="b"/>
              <a:pathLst>
                <a:path w="2632369" h="408332">
                  <a:moveTo>
                    <a:pt x="70488" y="0"/>
                  </a:moveTo>
                  <a:lnTo>
                    <a:pt x="2561881" y="0"/>
                  </a:lnTo>
                  <a:cubicBezTo>
                    <a:pt x="2580575" y="0"/>
                    <a:pt x="2598504" y="7426"/>
                    <a:pt x="2611724" y="20646"/>
                  </a:cubicBezTo>
                  <a:cubicBezTo>
                    <a:pt x="2624942" y="33865"/>
                    <a:pt x="2632369" y="51794"/>
                    <a:pt x="2632369" y="70488"/>
                  </a:cubicBezTo>
                  <a:lnTo>
                    <a:pt x="2632369" y="337843"/>
                  </a:lnTo>
                  <a:cubicBezTo>
                    <a:pt x="2632369" y="356538"/>
                    <a:pt x="2624942" y="374467"/>
                    <a:pt x="2611724" y="387686"/>
                  </a:cubicBezTo>
                  <a:cubicBezTo>
                    <a:pt x="2598504" y="400905"/>
                    <a:pt x="2580575" y="408332"/>
                    <a:pt x="2561881" y="408332"/>
                  </a:cubicBezTo>
                  <a:lnTo>
                    <a:pt x="70488" y="408332"/>
                  </a:lnTo>
                  <a:cubicBezTo>
                    <a:pt x="51794" y="408332"/>
                    <a:pt x="33865" y="400905"/>
                    <a:pt x="20646" y="387686"/>
                  </a:cubicBezTo>
                  <a:cubicBezTo>
                    <a:pt x="7426" y="374467"/>
                    <a:pt x="0" y="356538"/>
                    <a:pt x="0" y="337843"/>
                  </a:cubicBezTo>
                  <a:lnTo>
                    <a:pt x="0" y="70488"/>
                  </a:lnTo>
                  <a:cubicBezTo>
                    <a:pt x="0" y="51794"/>
                    <a:pt x="7426" y="33865"/>
                    <a:pt x="20646" y="20646"/>
                  </a:cubicBezTo>
                  <a:cubicBezTo>
                    <a:pt x="33865" y="7426"/>
                    <a:pt x="51794" y="0"/>
                    <a:pt x="70488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632369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CASTILLA Y LEÓN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41" y="1878817"/>
            <a:ext cx="8531377" cy="73204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017" y="71775"/>
            <a:ext cx="6637526" cy="450165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143000" y="3585838"/>
            <a:ext cx="820019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Senegal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1,9%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38401" y="2974180"/>
            <a:ext cx="664196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Argelia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1,6%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6723949" cy="1550384"/>
            <a:chOff x="0" y="0"/>
            <a:chExt cx="1770917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0917" cy="408332"/>
            </a:xfrm>
            <a:custGeom>
              <a:avLst/>
              <a:gdLst/>
              <a:ahLst/>
              <a:cxnLst/>
              <a:rect l="l" t="t" r="r" b="b"/>
              <a:pathLst>
                <a:path w="1770917" h="408332">
                  <a:moveTo>
                    <a:pt x="104777" y="0"/>
                  </a:moveTo>
                  <a:lnTo>
                    <a:pt x="1666140" y="0"/>
                  </a:lnTo>
                  <a:cubicBezTo>
                    <a:pt x="1693928" y="0"/>
                    <a:pt x="1720579" y="11039"/>
                    <a:pt x="1740228" y="30688"/>
                  </a:cubicBezTo>
                  <a:cubicBezTo>
                    <a:pt x="1759877" y="50338"/>
                    <a:pt x="1770917" y="76988"/>
                    <a:pt x="1770917" y="104777"/>
                  </a:cubicBezTo>
                  <a:lnTo>
                    <a:pt x="1770917" y="303555"/>
                  </a:lnTo>
                  <a:cubicBezTo>
                    <a:pt x="1770917" y="331343"/>
                    <a:pt x="1759877" y="357994"/>
                    <a:pt x="1740228" y="377643"/>
                  </a:cubicBezTo>
                  <a:cubicBezTo>
                    <a:pt x="1720579" y="397293"/>
                    <a:pt x="1693928" y="408332"/>
                    <a:pt x="1666140" y="408332"/>
                  </a:cubicBezTo>
                  <a:lnTo>
                    <a:pt x="104777" y="408332"/>
                  </a:lnTo>
                  <a:cubicBezTo>
                    <a:pt x="76988" y="408332"/>
                    <a:pt x="50338" y="397293"/>
                    <a:pt x="30688" y="377643"/>
                  </a:cubicBezTo>
                  <a:cubicBezTo>
                    <a:pt x="11039" y="357994"/>
                    <a:pt x="0" y="331343"/>
                    <a:pt x="0" y="303555"/>
                  </a:cubicBezTo>
                  <a:lnTo>
                    <a:pt x="0" y="104777"/>
                  </a:lnTo>
                  <a:cubicBezTo>
                    <a:pt x="0" y="76988"/>
                    <a:pt x="11039" y="50338"/>
                    <a:pt x="30688" y="30688"/>
                  </a:cubicBezTo>
                  <a:cubicBezTo>
                    <a:pt x="50338" y="11039"/>
                    <a:pt x="76988" y="0"/>
                    <a:pt x="104777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770917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GALICIA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4462" y="3010769"/>
            <a:ext cx="7396728" cy="49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han recibido 38.747 solicitudes. </a:t>
            </a:r>
          </a:p>
        </p:txBody>
      </p:sp>
      <p:sp>
        <p:nvSpPr>
          <p:cNvPr id="15" name="Freeform 15"/>
          <p:cNvSpPr/>
          <p:nvPr/>
        </p:nvSpPr>
        <p:spPr>
          <a:xfrm>
            <a:off x="592217" y="2844046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592217" y="4400572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TextBox 17"/>
          <p:cNvSpPr txBox="1"/>
          <p:nvPr/>
        </p:nvSpPr>
        <p:spPr>
          <a:xfrm>
            <a:off x="1604462" y="4586274"/>
            <a:ext cx="785081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asignaron 14.269 citas en el conjunto de la comunidad autónoma.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512053" y="6204748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5" y="0"/>
                </a:lnTo>
                <a:lnTo>
                  <a:pt x="872965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1604462" y="6371471"/>
            <a:ext cx="7850819" cy="207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 Pontevedra las entidades del RECEX suman el 19% de las solicitudes. Las oficinas también han tenido un papel destacado.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392" y="1164611"/>
            <a:ext cx="9227563" cy="772364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713694" y="8324165"/>
            <a:ext cx="4994389" cy="22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15. Solicitudes por provincia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6723949" cy="1550384"/>
            <a:chOff x="0" y="0"/>
            <a:chExt cx="1770917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0917" cy="408332"/>
            </a:xfrm>
            <a:custGeom>
              <a:avLst/>
              <a:gdLst/>
              <a:ahLst/>
              <a:cxnLst/>
              <a:rect l="l" t="t" r="r" b="b"/>
              <a:pathLst>
                <a:path w="1770917" h="408332">
                  <a:moveTo>
                    <a:pt x="104777" y="0"/>
                  </a:moveTo>
                  <a:lnTo>
                    <a:pt x="1666140" y="0"/>
                  </a:lnTo>
                  <a:cubicBezTo>
                    <a:pt x="1693928" y="0"/>
                    <a:pt x="1720579" y="11039"/>
                    <a:pt x="1740228" y="30688"/>
                  </a:cubicBezTo>
                  <a:cubicBezTo>
                    <a:pt x="1759877" y="50338"/>
                    <a:pt x="1770917" y="76988"/>
                    <a:pt x="1770917" y="104777"/>
                  </a:cubicBezTo>
                  <a:lnTo>
                    <a:pt x="1770917" y="303555"/>
                  </a:lnTo>
                  <a:cubicBezTo>
                    <a:pt x="1770917" y="331343"/>
                    <a:pt x="1759877" y="357994"/>
                    <a:pt x="1740228" y="377643"/>
                  </a:cubicBezTo>
                  <a:cubicBezTo>
                    <a:pt x="1720579" y="397293"/>
                    <a:pt x="1693928" y="408332"/>
                    <a:pt x="1666140" y="408332"/>
                  </a:cubicBezTo>
                  <a:lnTo>
                    <a:pt x="104777" y="408332"/>
                  </a:lnTo>
                  <a:cubicBezTo>
                    <a:pt x="76988" y="408332"/>
                    <a:pt x="50338" y="397293"/>
                    <a:pt x="30688" y="377643"/>
                  </a:cubicBezTo>
                  <a:cubicBezTo>
                    <a:pt x="11039" y="357994"/>
                    <a:pt x="0" y="331343"/>
                    <a:pt x="0" y="303555"/>
                  </a:cubicBezTo>
                  <a:lnTo>
                    <a:pt x="0" y="104777"/>
                  </a:lnTo>
                  <a:cubicBezTo>
                    <a:pt x="0" y="76988"/>
                    <a:pt x="11039" y="50338"/>
                    <a:pt x="30688" y="30688"/>
                  </a:cubicBezTo>
                  <a:cubicBezTo>
                    <a:pt x="50338" y="11039"/>
                    <a:pt x="76988" y="0"/>
                    <a:pt x="104777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770917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GALICIA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17" y="1870006"/>
            <a:ext cx="8135626" cy="732231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8532" y="115047"/>
            <a:ext cx="6636226" cy="450144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371600" y="3494719"/>
            <a:ext cx="906689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Argentina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1,8%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14600" y="2831032"/>
            <a:ext cx="805213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Argelia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1,5%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6631" y="658881"/>
            <a:ext cx="13320324" cy="1550384"/>
            <a:chOff x="0" y="0"/>
            <a:chExt cx="3508234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8234" cy="408332"/>
            </a:xfrm>
            <a:custGeom>
              <a:avLst/>
              <a:gdLst/>
              <a:ahLst/>
              <a:cxnLst/>
              <a:rect l="l" t="t" r="r" b="b"/>
              <a:pathLst>
                <a:path w="3508234" h="408332">
                  <a:moveTo>
                    <a:pt x="52890" y="0"/>
                  </a:moveTo>
                  <a:lnTo>
                    <a:pt x="3455343" y="0"/>
                  </a:lnTo>
                  <a:cubicBezTo>
                    <a:pt x="3484554" y="0"/>
                    <a:pt x="3508234" y="23680"/>
                    <a:pt x="3508234" y="52890"/>
                  </a:cubicBezTo>
                  <a:lnTo>
                    <a:pt x="3508234" y="355441"/>
                  </a:lnTo>
                  <a:cubicBezTo>
                    <a:pt x="3508234" y="369469"/>
                    <a:pt x="3502661" y="382922"/>
                    <a:pt x="3492742" y="392840"/>
                  </a:cubicBezTo>
                  <a:cubicBezTo>
                    <a:pt x="3482823" y="402759"/>
                    <a:pt x="3469371" y="408332"/>
                    <a:pt x="3455343" y="408332"/>
                  </a:cubicBezTo>
                  <a:lnTo>
                    <a:pt x="52890" y="408332"/>
                  </a:lnTo>
                  <a:cubicBezTo>
                    <a:pt x="38863" y="408332"/>
                    <a:pt x="25410" y="402759"/>
                    <a:pt x="15491" y="392840"/>
                  </a:cubicBezTo>
                  <a:cubicBezTo>
                    <a:pt x="5572" y="382922"/>
                    <a:pt x="0" y="369469"/>
                    <a:pt x="0" y="355441"/>
                  </a:cubicBezTo>
                  <a:lnTo>
                    <a:pt x="0" y="52890"/>
                  </a:lnTo>
                  <a:cubicBezTo>
                    <a:pt x="0" y="38863"/>
                    <a:pt x="5572" y="25410"/>
                    <a:pt x="15491" y="15491"/>
                  </a:cubicBezTo>
                  <a:cubicBezTo>
                    <a:pt x="25410" y="5572"/>
                    <a:pt x="38863" y="0"/>
                    <a:pt x="52890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508234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10759580" y="3369043"/>
            <a:ext cx="5884509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4"/>
              </a:lnSpc>
              <a:spcBef>
                <a:spcPct val="0"/>
              </a:spcBef>
            </a:pPr>
            <a:r>
              <a:rPr lang="en-US" sz="2499" spc="19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Solicitudes de autorización por circunstancias excepcionales para solicitantes de protección internacional.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spc="4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2112" y="1066800"/>
            <a:ext cx="10511852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SOLICITUDES RECIBIDAS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43911" y="3199946"/>
            <a:ext cx="4941378" cy="4805490"/>
          </a:xfrm>
          <a:custGeom>
            <a:avLst/>
            <a:gdLst/>
            <a:ahLst/>
            <a:cxnLst/>
            <a:rect l="l" t="t" r="r" b="b"/>
            <a:pathLst>
              <a:path w="4941378" h="4805490">
                <a:moveTo>
                  <a:pt x="0" y="0"/>
                </a:moveTo>
                <a:lnTo>
                  <a:pt x="4941379" y="0"/>
                </a:lnTo>
                <a:lnTo>
                  <a:pt x="4941379" y="4805491"/>
                </a:lnTo>
                <a:lnTo>
                  <a:pt x="0" y="4805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TextBox 16"/>
          <p:cNvSpPr txBox="1"/>
          <p:nvPr/>
        </p:nvSpPr>
        <p:spPr>
          <a:xfrm>
            <a:off x="2268393" y="5150254"/>
            <a:ext cx="3960125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1.174.978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23549" y="3886568"/>
            <a:ext cx="2522302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20,4%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59580" y="6043632"/>
            <a:ext cx="5884509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4"/>
              </a:lnSpc>
              <a:spcBef>
                <a:spcPct val="0"/>
              </a:spcBef>
            </a:pPr>
            <a:r>
              <a:rPr lang="en-US" sz="2499" spc="19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Solicitudes de autorización por circunstancias excepcionales por razón de arraigo extraordinario.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79080" y="6561157"/>
            <a:ext cx="256677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79,6%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7923602" cy="1550384"/>
            <a:chOff x="0" y="0"/>
            <a:chExt cx="2086875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6875" cy="408332"/>
            </a:xfrm>
            <a:custGeom>
              <a:avLst/>
              <a:gdLst/>
              <a:ahLst/>
              <a:cxnLst/>
              <a:rect l="l" t="t" r="r" b="b"/>
              <a:pathLst>
                <a:path w="2086875" h="408332">
                  <a:moveTo>
                    <a:pt x="88913" y="0"/>
                  </a:moveTo>
                  <a:lnTo>
                    <a:pt x="1997961" y="0"/>
                  </a:lnTo>
                  <a:cubicBezTo>
                    <a:pt x="2021543" y="0"/>
                    <a:pt x="2044158" y="9368"/>
                    <a:pt x="2060833" y="26042"/>
                  </a:cubicBezTo>
                  <a:cubicBezTo>
                    <a:pt x="2077507" y="42717"/>
                    <a:pt x="2086875" y="65332"/>
                    <a:pt x="2086875" y="88913"/>
                  </a:cubicBezTo>
                  <a:lnTo>
                    <a:pt x="2086875" y="319418"/>
                  </a:lnTo>
                  <a:cubicBezTo>
                    <a:pt x="2086875" y="368524"/>
                    <a:pt x="2047067" y="408332"/>
                    <a:pt x="1997961" y="408332"/>
                  </a:cubicBezTo>
                  <a:lnTo>
                    <a:pt x="88913" y="408332"/>
                  </a:lnTo>
                  <a:cubicBezTo>
                    <a:pt x="39808" y="408332"/>
                    <a:pt x="0" y="368524"/>
                    <a:pt x="0" y="319418"/>
                  </a:cubicBezTo>
                  <a:lnTo>
                    <a:pt x="0" y="88913"/>
                  </a:lnTo>
                  <a:cubicBezTo>
                    <a:pt x="0" y="39808"/>
                    <a:pt x="39808" y="0"/>
                    <a:pt x="8891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86875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CANARIAS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066" y="1810148"/>
            <a:ext cx="8964906" cy="66667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04462" y="3010769"/>
            <a:ext cx="7396728" cy="49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han recibido 37.525 solicitudes. </a:t>
            </a:r>
          </a:p>
        </p:txBody>
      </p:sp>
      <p:sp>
        <p:nvSpPr>
          <p:cNvPr id="16" name="Freeform 16"/>
          <p:cNvSpPr/>
          <p:nvPr/>
        </p:nvSpPr>
        <p:spPr>
          <a:xfrm>
            <a:off x="592217" y="2844046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592217" y="4400572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TextBox 18"/>
          <p:cNvSpPr txBox="1"/>
          <p:nvPr/>
        </p:nvSpPr>
        <p:spPr>
          <a:xfrm>
            <a:off x="1604462" y="4586274"/>
            <a:ext cx="785081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asignaron 12.810 citas en el conjunto de la comunidad autónoma. </a:t>
            </a:r>
          </a:p>
        </p:txBody>
      </p:sp>
      <p:sp>
        <p:nvSpPr>
          <p:cNvPr id="19" name="Freeform 19"/>
          <p:cNvSpPr/>
          <p:nvPr/>
        </p:nvSpPr>
        <p:spPr>
          <a:xfrm>
            <a:off x="512053" y="6204748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5" y="0"/>
                </a:lnTo>
                <a:lnTo>
                  <a:pt x="872965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TextBox 20"/>
          <p:cNvSpPr txBox="1"/>
          <p:nvPr/>
        </p:nvSpPr>
        <p:spPr>
          <a:xfrm>
            <a:off x="1604462" y="6371471"/>
            <a:ext cx="6590871" cy="260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Destaca el papel de las oficinas de atención presencial, en las que se han registrado aproximadamente 1 de cada 4 solicitudes.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84325" y="8022871"/>
            <a:ext cx="4994389" cy="22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9. Solicitudes por provincia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7923602" cy="1550384"/>
            <a:chOff x="0" y="0"/>
            <a:chExt cx="2086875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6875" cy="408332"/>
            </a:xfrm>
            <a:custGeom>
              <a:avLst/>
              <a:gdLst/>
              <a:ahLst/>
              <a:cxnLst/>
              <a:rect l="l" t="t" r="r" b="b"/>
              <a:pathLst>
                <a:path w="2086875" h="408332">
                  <a:moveTo>
                    <a:pt x="88913" y="0"/>
                  </a:moveTo>
                  <a:lnTo>
                    <a:pt x="1997961" y="0"/>
                  </a:lnTo>
                  <a:cubicBezTo>
                    <a:pt x="2021543" y="0"/>
                    <a:pt x="2044158" y="9368"/>
                    <a:pt x="2060833" y="26042"/>
                  </a:cubicBezTo>
                  <a:cubicBezTo>
                    <a:pt x="2077507" y="42717"/>
                    <a:pt x="2086875" y="65332"/>
                    <a:pt x="2086875" y="88913"/>
                  </a:cubicBezTo>
                  <a:lnTo>
                    <a:pt x="2086875" y="319418"/>
                  </a:lnTo>
                  <a:cubicBezTo>
                    <a:pt x="2086875" y="368524"/>
                    <a:pt x="2047067" y="408332"/>
                    <a:pt x="1997961" y="408332"/>
                  </a:cubicBezTo>
                  <a:lnTo>
                    <a:pt x="88913" y="408332"/>
                  </a:lnTo>
                  <a:cubicBezTo>
                    <a:pt x="39808" y="408332"/>
                    <a:pt x="0" y="368524"/>
                    <a:pt x="0" y="319418"/>
                  </a:cubicBezTo>
                  <a:lnTo>
                    <a:pt x="0" y="88913"/>
                  </a:lnTo>
                  <a:cubicBezTo>
                    <a:pt x="0" y="39808"/>
                    <a:pt x="39808" y="0"/>
                    <a:pt x="8891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86875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CANARIAS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894" y="-164463"/>
            <a:ext cx="6637477" cy="45016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8" y="1864349"/>
            <a:ext cx="8369467" cy="768029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3600" y="3086099"/>
            <a:ext cx="507250" cy="399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7"/>
              </a:lnSpc>
            </a:pPr>
            <a:r>
              <a:rPr lang="en-US" sz="11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India</a:t>
            </a:r>
          </a:p>
          <a:p>
            <a:pPr algn="ctr">
              <a:lnSpc>
                <a:spcPts val="1567"/>
              </a:lnSpc>
              <a:spcBef>
                <a:spcPct val="0"/>
              </a:spcBef>
            </a:pPr>
            <a:r>
              <a:rPr lang="en-US" sz="11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1,1%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9184552" cy="1550384"/>
            <a:chOff x="0" y="0"/>
            <a:chExt cx="2418977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18977" cy="408332"/>
            </a:xfrm>
            <a:custGeom>
              <a:avLst/>
              <a:gdLst/>
              <a:ahLst/>
              <a:cxnLst/>
              <a:rect l="l" t="t" r="r" b="b"/>
              <a:pathLst>
                <a:path w="2418977" h="408332">
                  <a:moveTo>
                    <a:pt x="76706" y="0"/>
                  </a:moveTo>
                  <a:lnTo>
                    <a:pt x="2342270" y="0"/>
                  </a:lnTo>
                  <a:cubicBezTo>
                    <a:pt x="2384634" y="0"/>
                    <a:pt x="2418977" y="34343"/>
                    <a:pt x="2418977" y="76706"/>
                  </a:cubicBezTo>
                  <a:lnTo>
                    <a:pt x="2418977" y="331625"/>
                  </a:lnTo>
                  <a:cubicBezTo>
                    <a:pt x="2418977" y="373989"/>
                    <a:pt x="2384634" y="408332"/>
                    <a:pt x="2342270" y="408332"/>
                  </a:cubicBezTo>
                  <a:lnTo>
                    <a:pt x="76706" y="408332"/>
                  </a:lnTo>
                  <a:cubicBezTo>
                    <a:pt x="34343" y="408332"/>
                    <a:pt x="0" y="373989"/>
                    <a:pt x="0" y="331625"/>
                  </a:cubicBezTo>
                  <a:lnTo>
                    <a:pt x="0" y="76706"/>
                  </a:lnTo>
                  <a:cubicBezTo>
                    <a:pt x="0" y="34343"/>
                    <a:pt x="34343" y="0"/>
                    <a:pt x="76706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18977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ILLES BALEARS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857956"/>
            <a:ext cx="4123722" cy="3451370"/>
            <a:chOff x="0" y="0"/>
            <a:chExt cx="1086083" cy="9090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01972" y="504023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34.166 solicitudes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82139" y="3857956"/>
            <a:ext cx="4123722" cy="3451370"/>
            <a:chOff x="0" y="0"/>
            <a:chExt cx="1086083" cy="9090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055410" y="493642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6.639 citas asignadas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135578" y="3857956"/>
            <a:ext cx="4123722" cy="3451370"/>
            <a:chOff x="0" y="0"/>
            <a:chExt cx="1086083" cy="90900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671573" y="4254423"/>
            <a:ext cx="3051731" cy="260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Los gestores admin. son los segundos presentadores (13,2%)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9349425" cy="1550384"/>
            <a:chOff x="0" y="0"/>
            <a:chExt cx="2462400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2400" cy="408332"/>
            </a:xfrm>
            <a:custGeom>
              <a:avLst/>
              <a:gdLst/>
              <a:ahLst/>
              <a:cxnLst/>
              <a:rect l="l" t="t" r="r" b="b"/>
              <a:pathLst>
                <a:path w="2462400" h="408332">
                  <a:moveTo>
                    <a:pt x="75354" y="0"/>
                  </a:moveTo>
                  <a:lnTo>
                    <a:pt x="2387046" y="0"/>
                  </a:lnTo>
                  <a:cubicBezTo>
                    <a:pt x="2407031" y="0"/>
                    <a:pt x="2426198" y="7939"/>
                    <a:pt x="2440330" y="22071"/>
                  </a:cubicBezTo>
                  <a:cubicBezTo>
                    <a:pt x="2454461" y="36202"/>
                    <a:pt x="2462400" y="55369"/>
                    <a:pt x="2462400" y="75354"/>
                  </a:cubicBezTo>
                  <a:lnTo>
                    <a:pt x="2462400" y="332978"/>
                  </a:lnTo>
                  <a:cubicBezTo>
                    <a:pt x="2462400" y="374595"/>
                    <a:pt x="2428663" y="408332"/>
                    <a:pt x="2387046" y="408332"/>
                  </a:cubicBezTo>
                  <a:lnTo>
                    <a:pt x="75354" y="408332"/>
                  </a:lnTo>
                  <a:cubicBezTo>
                    <a:pt x="55369" y="408332"/>
                    <a:pt x="36202" y="400393"/>
                    <a:pt x="22071" y="386261"/>
                  </a:cubicBezTo>
                  <a:cubicBezTo>
                    <a:pt x="7939" y="372129"/>
                    <a:pt x="0" y="352963"/>
                    <a:pt x="0" y="332978"/>
                  </a:cubicBezTo>
                  <a:lnTo>
                    <a:pt x="0" y="75354"/>
                  </a:lnTo>
                  <a:cubicBezTo>
                    <a:pt x="0" y="55369"/>
                    <a:pt x="7939" y="36202"/>
                    <a:pt x="22071" y="22071"/>
                  </a:cubicBezTo>
                  <a:cubicBezTo>
                    <a:pt x="36202" y="7939"/>
                    <a:pt x="55369" y="0"/>
                    <a:pt x="7535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62400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ILLES BALEARS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36" y="2085851"/>
            <a:ext cx="8272388" cy="73366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0039" y="73409"/>
            <a:ext cx="6617916" cy="449838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7090012" cy="1550384"/>
            <a:chOff x="0" y="0"/>
            <a:chExt cx="2086875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6875" cy="408332"/>
            </a:xfrm>
            <a:custGeom>
              <a:avLst/>
              <a:gdLst/>
              <a:ahLst/>
              <a:cxnLst/>
              <a:rect l="l" t="t" r="r" b="b"/>
              <a:pathLst>
                <a:path w="2086875" h="408332">
                  <a:moveTo>
                    <a:pt x="88913" y="0"/>
                  </a:moveTo>
                  <a:lnTo>
                    <a:pt x="1997961" y="0"/>
                  </a:lnTo>
                  <a:cubicBezTo>
                    <a:pt x="2021543" y="0"/>
                    <a:pt x="2044158" y="9368"/>
                    <a:pt x="2060833" y="26042"/>
                  </a:cubicBezTo>
                  <a:cubicBezTo>
                    <a:pt x="2077507" y="42717"/>
                    <a:pt x="2086875" y="65332"/>
                    <a:pt x="2086875" y="88913"/>
                  </a:cubicBezTo>
                  <a:lnTo>
                    <a:pt x="2086875" y="319418"/>
                  </a:lnTo>
                  <a:cubicBezTo>
                    <a:pt x="2086875" y="368524"/>
                    <a:pt x="2047067" y="408332"/>
                    <a:pt x="1997961" y="408332"/>
                  </a:cubicBezTo>
                  <a:lnTo>
                    <a:pt x="88913" y="408332"/>
                  </a:lnTo>
                  <a:cubicBezTo>
                    <a:pt x="39808" y="408332"/>
                    <a:pt x="0" y="368524"/>
                    <a:pt x="0" y="319418"/>
                  </a:cubicBezTo>
                  <a:lnTo>
                    <a:pt x="0" y="88913"/>
                  </a:lnTo>
                  <a:cubicBezTo>
                    <a:pt x="0" y="39808"/>
                    <a:pt x="39808" y="0"/>
                    <a:pt x="8891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86875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ARAGÓN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147" y="1528191"/>
            <a:ext cx="7617748" cy="720297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04462" y="3010769"/>
            <a:ext cx="7396728" cy="49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han recibido 33.865 solicitudes. </a:t>
            </a:r>
          </a:p>
        </p:txBody>
      </p:sp>
      <p:sp>
        <p:nvSpPr>
          <p:cNvPr id="16" name="Freeform 16"/>
          <p:cNvSpPr/>
          <p:nvPr/>
        </p:nvSpPr>
        <p:spPr>
          <a:xfrm>
            <a:off x="592217" y="2844046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592217" y="4400572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TextBox 18"/>
          <p:cNvSpPr txBox="1"/>
          <p:nvPr/>
        </p:nvSpPr>
        <p:spPr>
          <a:xfrm>
            <a:off x="1604462" y="4586274"/>
            <a:ext cx="785081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asignaron 8.216 citas en el conjunto de la comunidad autónoma.</a:t>
            </a:r>
            <a:r>
              <a:rPr lang="en-US" sz="2962" spc="17">
                <a:solidFill>
                  <a:srgbClr val="FF313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19" name="Freeform 19"/>
          <p:cNvSpPr/>
          <p:nvPr/>
        </p:nvSpPr>
        <p:spPr>
          <a:xfrm>
            <a:off x="512053" y="6204748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5" y="0"/>
                </a:lnTo>
                <a:lnTo>
                  <a:pt x="872965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TextBox 20"/>
          <p:cNvSpPr txBox="1"/>
          <p:nvPr/>
        </p:nvSpPr>
        <p:spPr>
          <a:xfrm>
            <a:off x="1604462" y="6371471"/>
            <a:ext cx="6590871" cy="155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 Aragón el ranking de  presentadores refleja el del conjunto nacional.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13694" y="8324165"/>
            <a:ext cx="4994389" cy="22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8. Solicitudes por provincia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7923602" cy="1550384"/>
            <a:chOff x="0" y="0"/>
            <a:chExt cx="2086875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6875" cy="408332"/>
            </a:xfrm>
            <a:custGeom>
              <a:avLst/>
              <a:gdLst/>
              <a:ahLst/>
              <a:cxnLst/>
              <a:rect l="l" t="t" r="r" b="b"/>
              <a:pathLst>
                <a:path w="2086875" h="408332">
                  <a:moveTo>
                    <a:pt x="88913" y="0"/>
                  </a:moveTo>
                  <a:lnTo>
                    <a:pt x="1997961" y="0"/>
                  </a:lnTo>
                  <a:cubicBezTo>
                    <a:pt x="2021543" y="0"/>
                    <a:pt x="2044158" y="9368"/>
                    <a:pt x="2060833" y="26042"/>
                  </a:cubicBezTo>
                  <a:cubicBezTo>
                    <a:pt x="2077507" y="42717"/>
                    <a:pt x="2086875" y="65332"/>
                    <a:pt x="2086875" y="88913"/>
                  </a:cubicBezTo>
                  <a:lnTo>
                    <a:pt x="2086875" y="319418"/>
                  </a:lnTo>
                  <a:cubicBezTo>
                    <a:pt x="2086875" y="368524"/>
                    <a:pt x="2047067" y="408332"/>
                    <a:pt x="1997961" y="408332"/>
                  </a:cubicBezTo>
                  <a:lnTo>
                    <a:pt x="88913" y="408332"/>
                  </a:lnTo>
                  <a:cubicBezTo>
                    <a:pt x="39808" y="408332"/>
                    <a:pt x="0" y="368524"/>
                    <a:pt x="0" y="319418"/>
                  </a:cubicBezTo>
                  <a:lnTo>
                    <a:pt x="0" y="88913"/>
                  </a:lnTo>
                  <a:cubicBezTo>
                    <a:pt x="0" y="39808"/>
                    <a:pt x="39808" y="0"/>
                    <a:pt x="8891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86875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ARAGÓN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926" y="-154624"/>
            <a:ext cx="6519414" cy="44819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61" y="2178989"/>
            <a:ext cx="8090102" cy="721732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6929090" cy="1550384"/>
            <a:chOff x="0" y="0"/>
            <a:chExt cx="4458690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8690" cy="408332"/>
            </a:xfrm>
            <a:custGeom>
              <a:avLst/>
              <a:gdLst/>
              <a:ahLst/>
              <a:cxnLst/>
              <a:rect l="l" t="t" r="r" b="b"/>
              <a:pathLst>
                <a:path w="4458690" h="408332">
                  <a:moveTo>
                    <a:pt x="41616" y="0"/>
                  </a:moveTo>
                  <a:lnTo>
                    <a:pt x="4417075" y="0"/>
                  </a:lnTo>
                  <a:cubicBezTo>
                    <a:pt x="4440058" y="0"/>
                    <a:pt x="4458690" y="18632"/>
                    <a:pt x="4458690" y="41616"/>
                  </a:cubicBezTo>
                  <a:lnTo>
                    <a:pt x="4458690" y="366716"/>
                  </a:lnTo>
                  <a:cubicBezTo>
                    <a:pt x="4458690" y="389700"/>
                    <a:pt x="4440058" y="408332"/>
                    <a:pt x="4417075" y="408332"/>
                  </a:cubicBezTo>
                  <a:lnTo>
                    <a:pt x="41616" y="408332"/>
                  </a:lnTo>
                  <a:cubicBezTo>
                    <a:pt x="18632" y="408332"/>
                    <a:pt x="0" y="389700"/>
                    <a:pt x="0" y="366716"/>
                  </a:cubicBezTo>
                  <a:lnTo>
                    <a:pt x="0" y="41616"/>
                  </a:lnTo>
                  <a:cubicBezTo>
                    <a:pt x="0" y="18632"/>
                    <a:pt x="18632" y="0"/>
                    <a:pt x="41616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58690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COMUNIDAD FORAL DE NAVARRA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857956"/>
            <a:ext cx="4123722" cy="3451370"/>
            <a:chOff x="0" y="0"/>
            <a:chExt cx="1086083" cy="9090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01972" y="504023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14.886 solicitudes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82139" y="3857956"/>
            <a:ext cx="4123722" cy="3451370"/>
            <a:chOff x="0" y="0"/>
            <a:chExt cx="1086083" cy="9090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055410" y="493642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3.167 citas asignadas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135578" y="3857956"/>
            <a:ext cx="4123722" cy="3451370"/>
            <a:chOff x="0" y="0"/>
            <a:chExt cx="1086083" cy="90900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671573" y="4254423"/>
            <a:ext cx="3051731" cy="260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El RECEX alcanza el 10,7% de solicitudes presentadas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0228551" cy="1550384"/>
            <a:chOff x="0" y="0"/>
            <a:chExt cx="2693939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3939" cy="408332"/>
            </a:xfrm>
            <a:custGeom>
              <a:avLst/>
              <a:gdLst/>
              <a:ahLst/>
              <a:cxnLst/>
              <a:rect l="l" t="t" r="r" b="b"/>
              <a:pathLst>
                <a:path w="2693939" h="408332">
                  <a:moveTo>
                    <a:pt x="68877" y="0"/>
                  </a:moveTo>
                  <a:lnTo>
                    <a:pt x="2625062" y="0"/>
                  </a:lnTo>
                  <a:cubicBezTo>
                    <a:pt x="2663102" y="0"/>
                    <a:pt x="2693939" y="30837"/>
                    <a:pt x="2693939" y="68877"/>
                  </a:cubicBezTo>
                  <a:lnTo>
                    <a:pt x="2693939" y="339454"/>
                  </a:lnTo>
                  <a:cubicBezTo>
                    <a:pt x="2693939" y="377494"/>
                    <a:pt x="2663102" y="408332"/>
                    <a:pt x="2625062" y="408332"/>
                  </a:cubicBezTo>
                  <a:lnTo>
                    <a:pt x="68877" y="408332"/>
                  </a:lnTo>
                  <a:cubicBezTo>
                    <a:pt x="30837" y="408332"/>
                    <a:pt x="0" y="377494"/>
                    <a:pt x="0" y="339454"/>
                  </a:cubicBezTo>
                  <a:lnTo>
                    <a:pt x="0" y="68877"/>
                  </a:lnTo>
                  <a:cubicBezTo>
                    <a:pt x="0" y="30837"/>
                    <a:pt x="30837" y="0"/>
                    <a:pt x="68877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693939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C.F. DE NAVARRA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31" y="1898767"/>
            <a:ext cx="8442998" cy="75137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7593" y="74371"/>
            <a:ext cx="6606373" cy="449646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286001" y="3143355"/>
            <a:ext cx="662742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Nigeria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1,6%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3616603" cy="1550384"/>
            <a:chOff x="0" y="0"/>
            <a:chExt cx="3586266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86266" cy="408332"/>
            </a:xfrm>
            <a:custGeom>
              <a:avLst/>
              <a:gdLst/>
              <a:ahLst/>
              <a:cxnLst/>
              <a:rect l="l" t="t" r="r" b="b"/>
              <a:pathLst>
                <a:path w="3586266" h="408332">
                  <a:moveTo>
                    <a:pt x="51739" y="0"/>
                  </a:moveTo>
                  <a:lnTo>
                    <a:pt x="3534527" y="0"/>
                  </a:lnTo>
                  <a:cubicBezTo>
                    <a:pt x="3548249" y="0"/>
                    <a:pt x="3561409" y="5451"/>
                    <a:pt x="3571112" y="15154"/>
                  </a:cubicBezTo>
                  <a:cubicBezTo>
                    <a:pt x="3580815" y="24857"/>
                    <a:pt x="3586266" y="38017"/>
                    <a:pt x="3586266" y="51739"/>
                  </a:cubicBezTo>
                  <a:lnTo>
                    <a:pt x="3586266" y="356592"/>
                  </a:lnTo>
                  <a:cubicBezTo>
                    <a:pt x="3586266" y="370314"/>
                    <a:pt x="3580815" y="383474"/>
                    <a:pt x="3571112" y="393177"/>
                  </a:cubicBezTo>
                  <a:cubicBezTo>
                    <a:pt x="3561409" y="402880"/>
                    <a:pt x="3548249" y="408332"/>
                    <a:pt x="3534527" y="408332"/>
                  </a:cubicBezTo>
                  <a:lnTo>
                    <a:pt x="51739" y="408332"/>
                  </a:lnTo>
                  <a:cubicBezTo>
                    <a:pt x="38017" y="408332"/>
                    <a:pt x="24857" y="402880"/>
                    <a:pt x="15154" y="393177"/>
                  </a:cubicBezTo>
                  <a:cubicBezTo>
                    <a:pt x="5451" y="383474"/>
                    <a:pt x="0" y="370314"/>
                    <a:pt x="0" y="356592"/>
                  </a:cubicBezTo>
                  <a:lnTo>
                    <a:pt x="0" y="51739"/>
                  </a:lnTo>
                  <a:cubicBezTo>
                    <a:pt x="0" y="38017"/>
                    <a:pt x="5451" y="24857"/>
                    <a:pt x="15154" y="15154"/>
                  </a:cubicBezTo>
                  <a:cubicBezTo>
                    <a:pt x="24857" y="5451"/>
                    <a:pt x="38017" y="0"/>
                    <a:pt x="51739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586266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PRINCIPADO DE ASTURIAS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857956"/>
            <a:ext cx="4123722" cy="3451370"/>
            <a:chOff x="0" y="0"/>
            <a:chExt cx="1086083" cy="9090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01972" y="504023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14.161 solicitudes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82139" y="3857956"/>
            <a:ext cx="4123722" cy="3451370"/>
            <a:chOff x="0" y="0"/>
            <a:chExt cx="1086083" cy="9090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055410" y="493642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4.104 citas asignadas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135578" y="3857956"/>
            <a:ext cx="4123722" cy="3451370"/>
            <a:chOff x="0" y="0"/>
            <a:chExt cx="1086083" cy="90900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671573" y="4412551"/>
            <a:ext cx="3051731" cy="207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Casi 1 de cada 4 solicitudes se presentaron en oficinas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3317305" cy="1550384"/>
            <a:chOff x="0" y="0"/>
            <a:chExt cx="3507438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7438" cy="408332"/>
            </a:xfrm>
            <a:custGeom>
              <a:avLst/>
              <a:gdLst/>
              <a:ahLst/>
              <a:cxnLst/>
              <a:rect l="l" t="t" r="r" b="b"/>
              <a:pathLst>
                <a:path w="3507438" h="408332">
                  <a:moveTo>
                    <a:pt x="52902" y="0"/>
                  </a:moveTo>
                  <a:lnTo>
                    <a:pt x="3454536" y="0"/>
                  </a:lnTo>
                  <a:cubicBezTo>
                    <a:pt x="3483753" y="0"/>
                    <a:pt x="3507438" y="23685"/>
                    <a:pt x="3507438" y="52902"/>
                  </a:cubicBezTo>
                  <a:lnTo>
                    <a:pt x="3507438" y="355429"/>
                  </a:lnTo>
                  <a:cubicBezTo>
                    <a:pt x="3507438" y="384646"/>
                    <a:pt x="3483753" y="408332"/>
                    <a:pt x="3454536" y="408332"/>
                  </a:cubicBezTo>
                  <a:lnTo>
                    <a:pt x="52902" y="408332"/>
                  </a:lnTo>
                  <a:cubicBezTo>
                    <a:pt x="23685" y="408332"/>
                    <a:pt x="0" y="384646"/>
                    <a:pt x="0" y="355429"/>
                  </a:cubicBezTo>
                  <a:lnTo>
                    <a:pt x="0" y="52902"/>
                  </a:lnTo>
                  <a:cubicBezTo>
                    <a:pt x="0" y="23685"/>
                    <a:pt x="23685" y="0"/>
                    <a:pt x="52902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507438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PRINCIPADO DE ASTURIAS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67" y="1974314"/>
            <a:ext cx="8342725" cy="7387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0413" y="71805"/>
            <a:ext cx="6637169" cy="450159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19200" y="3831948"/>
            <a:ext cx="623962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Cuba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2,3%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6631" y="658881"/>
            <a:ext cx="9155086" cy="1550384"/>
            <a:chOff x="0" y="0"/>
            <a:chExt cx="2411216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11216" cy="408332"/>
            </a:xfrm>
            <a:custGeom>
              <a:avLst/>
              <a:gdLst/>
              <a:ahLst/>
              <a:cxnLst/>
              <a:rect l="l" t="t" r="r" b="b"/>
              <a:pathLst>
                <a:path w="2411216" h="408332">
                  <a:moveTo>
                    <a:pt x="76953" y="0"/>
                  </a:moveTo>
                  <a:lnTo>
                    <a:pt x="2334263" y="0"/>
                  </a:lnTo>
                  <a:cubicBezTo>
                    <a:pt x="2354672" y="0"/>
                    <a:pt x="2374245" y="8108"/>
                    <a:pt x="2388677" y="22539"/>
                  </a:cubicBezTo>
                  <a:cubicBezTo>
                    <a:pt x="2403108" y="36971"/>
                    <a:pt x="2411216" y="56544"/>
                    <a:pt x="2411216" y="76953"/>
                  </a:cubicBezTo>
                  <a:lnTo>
                    <a:pt x="2411216" y="331378"/>
                  </a:lnTo>
                  <a:cubicBezTo>
                    <a:pt x="2411216" y="373878"/>
                    <a:pt x="2376763" y="408332"/>
                    <a:pt x="2334263" y="408332"/>
                  </a:cubicBezTo>
                  <a:lnTo>
                    <a:pt x="76953" y="408332"/>
                  </a:lnTo>
                  <a:cubicBezTo>
                    <a:pt x="56544" y="408332"/>
                    <a:pt x="36971" y="400224"/>
                    <a:pt x="22539" y="385792"/>
                  </a:cubicBezTo>
                  <a:cubicBezTo>
                    <a:pt x="8108" y="371361"/>
                    <a:pt x="0" y="351787"/>
                    <a:pt x="0" y="331378"/>
                  </a:cubicBezTo>
                  <a:lnTo>
                    <a:pt x="0" y="76953"/>
                  </a:lnTo>
                  <a:cubicBezTo>
                    <a:pt x="0" y="56544"/>
                    <a:pt x="8108" y="36971"/>
                    <a:pt x="22539" y="22539"/>
                  </a:cubicBezTo>
                  <a:cubicBezTo>
                    <a:pt x="36971" y="8108"/>
                    <a:pt x="56544" y="0"/>
                    <a:pt x="7695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11216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spc="4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2112" y="1066800"/>
            <a:ext cx="10511852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TRAMITACIÓN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4610122"/>
            <a:ext cx="13320363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expedientes se encuentran en fase de tramitación a 2 de julio.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927585"/>
            <a:ext cx="6071241" cy="1474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87"/>
              </a:lnSpc>
            </a:pPr>
            <a:r>
              <a:rPr lang="en-US" sz="973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609.737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607520"/>
            <a:ext cx="6071241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87"/>
              </a:lnSpc>
            </a:pPr>
            <a:r>
              <a:rPr lang="en-US" sz="973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51,9%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7500267"/>
            <a:ext cx="13320363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sobre el total de solicitudes recibidas.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9147061" cy="1550384"/>
            <a:chOff x="0" y="0"/>
            <a:chExt cx="2409102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102" cy="408332"/>
            </a:xfrm>
            <a:custGeom>
              <a:avLst/>
              <a:gdLst/>
              <a:ahLst/>
              <a:cxnLst/>
              <a:rect l="l" t="t" r="r" b="b"/>
              <a:pathLst>
                <a:path w="2409102" h="408332">
                  <a:moveTo>
                    <a:pt x="77021" y="0"/>
                  </a:moveTo>
                  <a:lnTo>
                    <a:pt x="2332081" y="0"/>
                  </a:lnTo>
                  <a:cubicBezTo>
                    <a:pt x="2352509" y="0"/>
                    <a:pt x="2372099" y="8115"/>
                    <a:pt x="2386543" y="22559"/>
                  </a:cubicBezTo>
                  <a:cubicBezTo>
                    <a:pt x="2400988" y="37003"/>
                    <a:pt x="2409102" y="56594"/>
                    <a:pt x="2409102" y="77021"/>
                  </a:cubicBezTo>
                  <a:lnTo>
                    <a:pt x="2409102" y="331311"/>
                  </a:lnTo>
                  <a:cubicBezTo>
                    <a:pt x="2409102" y="351738"/>
                    <a:pt x="2400988" y="371328"/>
                    <a:pt x="2386543" y="385773"/>
                  </a:cubicBezTo>
                  <a:cubicBezTo>
                    <a:pt x="2372099" y="400217"/>
                    <a:pt x="2352509" y="408332"/>
                    <a:pt x="2332081" y="408332"/>
                  </a:cubicBezTo>
                  <a:lnTo>
                    <a:pt x="77021" y="408332"/>
                  </a:lnTo>
                  <a:cubicBezTo>
                    <a:pt x="56594" y="408332"/>
                    <a:pt x="37003" y="400217"/>
                    <a:pt x="22559" y="385773"/>
                  </a:cubicBezTo>
                  <a:cubicBezTo>
                    <a:pt x="8115" y="371328"/>
                    <a:pt x="0" y="351738"/>
                    <a:pt x="0" y="331311"/>
                  </a:cubicBezTo>
                  <a:lnTo>
                    <a:pt x="0" y="77021"/>
                  </a:lnTo>
                  <a:cubicBezTo>
                    <a:pt x="0" y="56594"/>
                    <a:pt x="8115" y="37003"/>
                    <a:pt x="22559" y="22559"/>
                  </a:cubicBezTo>
                  <a:cubicBezTo>
                    <a:pt x="37003" y="8115"/>
                    <a:pt x="56594" y="0"/>
                    <a:pt x="77021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9102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EXTREMADURA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4462" y="3010769"/>
            <a:ext cx="7396728" cy="49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han recibido 9.634 solicitudes. </a:t>
            </a:r>
          </a:p>
        </p:txBody>
      </p:sp>
      <p:sp>
        <p:nvSpPr>
          <p:cNvPr id="15" name="Freeform 15"/>
          <p:cNvSpPr/>
          <p:nvPr/>
        </p:nvSpPr>
        <p:spPr>
          <a:xfrm>
            <a:off x="592217" y="2844046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592217" y="4400572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6" y="0"/>
                </a:lnTo>
                <a:lnTo>
                  <a:pt x="872966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TextBox 17"/>
          <p:cNvSpPr txBox="1"/>
          <p:nvPr/>
        </p:nvSpPr>
        <p:spPr>
          <a:xfrm>
            <a:off x="1604462" y="4586274"/>
            <a:ext cx="785081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 asignaron 2.841 citas en el conjunto de la comunidad autónoma.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512053" y="6204748"/>
            <a:ext cx="872965" cy="889776"/>
          </a:xfrm>
          <a:custGeom>
            <a:avLst/>
            <a:gdLst/>
            <a:ahLst/>
            <a:cxnLst/>
            <a:rect l="l" t="t" r="r" b="b"/>
            <a:pathLst>
              <a:path w="872965" h="889776">
                <a:moveTo>
                  <a:pt x="0" y="0"/>
                </a:moveTo>
                <a:lnTo>
                  <a:pt x="872965" y="0"/>
                </a:lnTo>
                <a:lnTo>
                  <a:pt x="872965" y="889776"/>
                </a:lnTo>
                <a:lnTo>
                  <a:pt x="0" y="88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1604462" y="6371471"/>
            <a:ext cx="7850819" cy="155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El RECEX alcanza un 17,2% de las solicitudes en Badajoz y un 14,3% en Cáceres.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8610" y="1707084"/>
            <a:ext cx="7822571" cy="687283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713694" y="8324165"/>
            <a:ext cx="4994389" cy="22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14. Solicitudes por provincia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9397073" cy="1550384"/>
            <a:chOff x="0" y="0"/>
            <a:chExt cx="2474949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4949" cy="408332"/>
            </a:xfrm>
            <a:custGeom>
              <a:avLst/>
              <a:gdLst/>
              <a:ahLst/>
              <a:cxnLst/>
              <a:rect l="l" t="t" r="r" b="b"/>
              <a:pathLst>
                <a:path w="2474949" h="408332">
                  <a:moveTo>
                    <a:pt x="74972" y="0"/>
                  </a:moveTo>
                  <a:lnTo>
                    <a:pt x="2399978" y="0"/>
                  </a:lnTo>
                  <a:cubicBezTo>
                    <a:pt x="2441383" y="0"/>
                    <a:pt x="2474949" y="33566"/>
                    <a:pt x="2474949" y="74972"/>
                  </a:cubicBezTo>
                  <a:lnTo>
                    <a:pt x="2474949" y="333360"/>
                  </a:lnTo>
                  <a:cubicBezTo>
                    <a:pt x="2474949" y="374766"/>
                    <a:pt x="2441383" y="408332"/>
                    <a:pt x="2399978" y="408332"/>
                  </a:cubicBezTo>
                  <a:lnTo>
                    <a:pt x="74972" y="408332"/>
                  </a:lnTo>
                  <a:cubicBezTo>
                    <a:pt x="33566" y="408332"/>
                    <a:pt x="0" y="374766"/>
                    <a:pt x="0" y="333360"/>
                  </a:cubicBezTo>
                  <a:lnTo>
                    <a:pt x="0" y="74972"/>
                  </a:lnTo>
                  <a:cubicBezTo>
                    <a:pt x="0" y="33566"/>
                    <a:pt x="33566" y="0"/>
                    <a:pt x="74972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74949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EXTREMADURA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0" y="1870224"/>
            <a:ext cx="8557099" cy="74441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8532" y="115047"/>
            <a:ext cx="6636226" cy="450144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438401" y="3065275"/>
            <a:ext cx="838318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Pakistán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2%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7923602" cy="1550384"/>
            <a:chOff x="0" y="0"/>
            <a:chExt cx="2086875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6875" cy="408332"/>
            </a:xfrm>
            <a:custGeom>
              <a:avLst/>
              <a:gdLst/>
              <a:ahLst/>
              <a:cxnLst/>
              <a:rect l="l" t="t" r="r" b="b"/>
              <a:pathLst>
                <a:path w="2086875" h="408332">
                  <a:moveTo>
                    <a:pt x="88913" y="0"/>
                  </a:moveTo>
                  <a:lnTo>
                    <a:pt x="1997961" y="0"/>
                  </a:lnTo>
                  <a:cubicBezTo>
                    <a:pt x="2021543" y="0"/>
                    <a:pt x="2044158" y="9368"/>
                    <a:pt x="2060833" y="26042"/>
                  </a:cubicBezTo>
                  <a:cubicBezTo>
                    <a:pt x="2077507" y="42717"/>
                    <a:pt x="2086875" y="65332"/>
                    <a:pt x="2086875" y="88913"/>
                  </a:cubicBezTo>
                  <a:lnTo>
                    <a:pt x="2086875" y="319418"/>
                  </a:lnTo>
                  <a:cubicBezTo>
                    <a:pt x="2086875" y="368524"/>
                    <a:pt x="2047067" y="408332"/>
                    <a:pt x="1997961" y="408332"/>
                  </a:cubicBezTo>
                  <a:lnTo>
                    <a:pt x="88913" y="408332"/>
                  </a:lnTo>
                  <a:cubicBezTo>
                    <a:pt x="39808" y="408332"/>
                    <a:pt x="0" y="368524"/>
                    <a:pt x="0" y="319418"/>
                  </a:cubicBezTo>
                  <a:lnTo>
                    <a:pt x="0" y="88913"/>
                  </a:lnTo>
                  <a:cubicBezTo>
                    <a:pt x="0" y="39808"/>
                    <a:pt x="39808" y="0"/>
                    <a:pt x="8891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86875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CANTABRIA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857956"/>
            <a:ext cx="4123722" cy="3451370"/>
            <a:chOff x="0" y="0"/>
            <a:chExt cx="1086083" cy="9090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01972" y="504023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8.767 solicitudes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82139" y="3857956"/>
            <a:ext cx="4123722" cy="3451370"/>
            <a:chOff x="0" y="0"/>
            <a:chExt cx="1086083" cy="9090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055410" y="4778298"/>
            <a:ext cx="2177179" cy="155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3.077 citas asignadas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135578" y="3857956"/>
            <a:ext cx="4123722" cy="3451370"/>
            <a:chOff x="0" y="0"/>
            <a:chExt cx="1086083" cy="90900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671573" y="4674488"/>
            <a:ext cx="3051731" cy="207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 de cada 4 solicitudes se presentaron en oficinas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7923602" cy="1550384"/>
            <a:chOff x="0" y="0"/>
            <a:chExt cx="2086875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6875" cy="408332"/>
            </a:xfrm>
            <a:custGeom>
              <a:avLst/>
              <a:gdLst/>
              <a:ahLst/>
              <a:cxnLst/>
              <a:rect l="l" t="t" r="r" b="b"/>
              <a:pathLst>
                <a:path w="2086875" h="408332">
                  <a:moveTo>
                    <a:pt x="88913" y="0"/>
                  </a:moveTo>
                  <a:lnTo>
                    <a:pt x="1997961" y="0"/>
                  </a:lnTo>
                  <a:cubicBezTo>
                    <a:pt x="2021543" y="0"/>
                    <a:pt x="2044158" y="9368"/>
                    <a:pt x="2060833" y="26042"/>
                  </a:cubicBezTo>
                  <a:cubicBezTo>
                    <a:pt x="2077507" y="42717"/>
                    <a:pt x="2086875" y="65332"/>
                    <a:pt x="2086875" y="88913"/>
                  </a:cubicBezTo>
                  <a:lnTo>
                    <a:pt x="2086875" y="319418"/>
                  </a:lnTo>
                  <a:cubicBezTo>
                    <a:pt x="2086875" y="368524"/>
                    <a:pt x="2047067" y="408332"/>
                    <a:pt x="1997961" y="408332"/>
                  </a:cubicBezTo>
                  <a:lnTo>
                    <a:pt x="88913" y="408332"/>
                  </a:lnTo>
                  <a:cubicBezTo>
                    <a:pt x="39808" y="408332"/>
                    <a:pt x="0" y="368524"/>
                    <a:pt x="0" y="319418"/>
                  </a:cubicBezTo>
                  <a:lnTo>
                    <a:pt x="0" y="88913"/>
                  </a:lnTo>
                  <a:cubicBezTo>
                    <a:pt x="0" y="39808"/>
                    <a:pt x="39808" y="0"/>
                    <a:pt x="8891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86875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CANTABRIA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457" y="-164359"/>
            <a:ext cx="6636226" cy="4501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19" y="1623190"/>
            <a:ext cx="8923812" cy="792196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524000" y="3162300"/>
            <a:ext cx="755600" cy="375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5"/>
              </a:lnSpc>
            </a:pPr>
            <a:r>
              <a:rPr lang="en-US" sz="108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Moldavia</a:t>
            </a:r>
          </a:p>
          <a:p>
            <a:pPr algn="ctr">
              <a:lnSpc>
                <a:spcPts val="1525"/>
              </a:lnSpc>
              <a:spcBef>
                <a:spcPct val="0"/>
              </a:spcBef>
            </a:pPr>
            <a:r>
              <a:rPr lang="en-US" sz="108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1,4%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6723949" cy="1550384"/>
            <a:chOff x="0" y="0"/>
            <a:chExt cx="1770917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0917" cy="408332"/>
            </a:xfrm>
            <a:custGeom>
              <a:avLst/>
              <a:gdLst/>
              <a:ahLst/>
              <a:cxnLst/>
              <a:rect l="l" t="t" r="r" b="b"/>
              <a:pathLst>
                <a:path w="1770917" h="408332">
                  <a:moveTo>
                    <a:pt x="104777" y="0"/>
                  </a:moveTo>
                  <a:lnTo>
                    <a:pt x="1666140" y="0"/>
                  </a:lnTo>
                  <a:cubicBezTo>
                    <a:pt x="1693928" y="0"/>
                    <a:pt x="1720579" y="11039"/>
                    <a:pt x="1740228" y="30688"/>
                  </a:cubicBezTo>
                  <a:cubicBezTo>
                    <a:pt x="1759877" y="50338"/>
                    <a:pt x="1770917" y="76988"/>
                    <a:pt x="1770917" y="104777"/>
                  </a:cubicBezTo>
                  <a:lnTo>
                    <a:pt x="1770917" y="303555"/>
                  </a:lnTo>
                  <a:cubicBezTo>
                    <a:pt x="1770917" y="331343"/>
                    <a:pt x="1759877" y="357994"/>
                    <a:pt x="1740228" y="377643"/>
                  </a:cubicBezTo>
                  <a:cubicBezTo>
                    <a:pt x="1720579" y="397293"/>
                    <a:pt x="1693928" y="408332"/>
                    <a:pt x="1666140" y="408332"/>
                  </a:cubicBezTo>
                  <a:lnTo>
                    <a:pt x="104777" y="408332"/>
                  </a:lnTo>
                  <a:cubicBezTo>
                    <a:pt x="76988" y="408332"/>
                    <a:pt x="50338" y="397293"/>
                    <a:pt x="30688" y="377643"/>
                  </a:cubicBezTo>
                  <a:cubicBezTo>
                    <a:pt x="11039" y="357994"/>
                    <a:pt x="0" y="331343"/>
                    <a:pt x="0" y="303555"/>
                  </a:cubicBezTo>
                  <a:lnTo>
                    <a:pt x="0" y="104777"/>
                  </a:lnTo>
                  <a:cubicBezTo>
                    <a:pt x="0" y="76988"/>
                    <a:pt x="11039" y="50338"/>
                    <a:pt x="30688" y="30688"/>
                  </a:cubicBezTo>
                  <a:cubicBezTo>
                    <a:pt x="50338" y="11039"/>
                    <a:pt x="76988" y="0"/>
                    <a:pt x="104777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770917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RIOJA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857956"/>
            <a:ext cx="4123722" cy="3451370"/>
            <a:chOff x="0" y="0"/>
            <a:chExt cx="1086083" cy="9090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01972" y="504023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6.448 solicitudes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82139" y="3857956"/>
            <a:ext cx="4123722" cy="3451370"/>
            <a:chOff x="0" y="0"/>
            <a:chExt cx="1086083" cy="9090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055410" y="493642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1.976 citas asignadas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135578" y="3857956"/>
            <a:ext cx="4123722" cy="3451370"/>
            <a:chOff x="0" y="0"/>
            <a:chExt cx="1086083" cy="90900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671573" y="4516361"/>
            <a:ext cx="3051731" cy="207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Los abogados han registrado un 60% de las solicitudes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6723949" cy="1550384"/>
            <a:chOff x="0" y="0"/>
            <a:chExt cx="1770917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0917" cy="408332"/>
            </a:xfrm>
            <a:custGeom>
              <a:avLst/>
              <a:gdLst/>
              <a:ahLst/>
              <a:cxnLst/>
              <a:rect l="l" t="t" r="r" b="b"/>
              <a:pathLst>
                <a:path w="1770917" h="408332">
                  <a:moveTo>
                    <a:pt x="104777" y="0"/>
                  </a:moveTo>
                  <a:lnTo>
                    <a:pt x="1666140" y="0"/>
                  </a:lnTo>
                  <a:cubicBezTo>
                    <a:pt x="1693928" y="0"/>
                    <a:pt x="1720579" y="11039"/>
                    <a:pt x="1740228" y="30688"/>
                  </a:cubicBezTo>
                  <a:cubicBezTo>
                    <a:pt x="1759877" y="50338"/>
                    <a:pt x="1770917" y="76988"/>
                    <a:pt x="1770917" y="104777"/>
                  </a:cubicBezTo>
                  <a:lnTo>
                    <a:pt x="1770917" y="303555"/>
                  </a:lnTo>
                  <a:cubicBezTo>
                    <a:pt x="1770917" y="331343"/>
                    <a:pt x="1759877" y="357994"/>
                    <a:pt x="1740228" y="377643"/>
                  </a:cubicBezTo>
                  <a:cubicBezTo>
                    <a:pt x="1720579" y="397293"/>
                    <a:pt x="1693928" y="408332"/>
                    <a:pt x="1666140" y="408332"/>
                  </a:cubicBezTo>
                  <a:lnTo>
                    <a:pt x="104777" y="408332"/>
                  </a:lnTo>
                  <a:cubicBezTo>
                    <a:pt x="76988" y="408332"/>
                    <a:pt x="50338" y="397293"/>
                    <a:pt x="30688" y="377643"/>
                  </a:cubicBezTo>
                  <a:cubicBezTo>
                    <a:pt x="11039" y="357994"/>
                    <a:pt x="0" y="331343"/>
                    <a:pt x="0" y="303555"/>
                  </a:cubicBezTo>
                  <a:lnTo>
                    <a:pt x="0" y="104777"/>
                  </a:lnTo>
                  <a:cubicBezTo>
                    <a:pt x="0" y="76988"/>
                    <a:pt x="11039" y="50338"/>
                    <a:pt x="30688" y="30688"/>
                  </a:cubicBezTo>
                  <a:cubicBezTo>
                    <a:pt x="50338" y="11039"/>
                    <a:pt x="76988" y="0"/>
                    <a:pt x="104777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770917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RIOJA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13" y="1904505"/>
            <a:ext cx="8327834" cy="748862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0234" y="71775"/>
            <a:ext cx="6637526" cy="450165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143000" y="3377598"/>
            <a:ext cx="1190710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Nicaragua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1,6%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6556612" cy="1550384"/>
            <a:chOff x="0" y="0"/>
            <a:chExt cx="2957726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7725" cy="408332"/>
            </a:xfrm>
            <a:custGeom>
              <a:avLst/>
              <a:gdLst/>
              <a:ahLst/>
              <a:cxnLst/>
              <a:rect l="l" t="t" r="r" b="b"/>
              <a:pathLst>
                <a:path w="2957725" h="408332">
                  <a:moveTo>
                    <a:pt x="62734" y="0"/>
                  </a:moveTo>
                  <a:lnTo>
                    <a:pt x="2894991" y="0"/>
                  </a:lnTo>
                  <a:cubicBezTo>
                    <a:pt x="2911629" y="0"/>
                    <a:pt x="2927586" y="6610"/>
                    <a:pt x="2939351" y="18374"/>
                  </a:cubicBezTo>
                  <a:cubicBezTo>
                    <a:pt x="2951116" y="30139"/>
                    <a:pt x="2957725" y="46096"/>
                    <a:pt x="2957725" y="62734"/>
                  </a:cubicBezTo>
                  <a:lnTo>
                    <a:pt x="2957725" y="345597"/>
                  </a:lnTo>
                  <a:cubicBezTo>
                    <a:pt x="2957725" y="380244"/>
                    <a:pt x="2929638" y="408332"/>
                    <a:pt x="2894991" y="408332"/>
                  </a:cubicBezTo>
                  <a:lnTo>
                    <a:pt x="62734" y="408332"/>
                  </a:lnTo>
                  <a:cubicBezTo>
                    <a:pt x="28087" y="408332"/>
                    <a:pt x="0" y="380244"/>
                    <a:pt x="0" y="345597"/>
                  </a:cubicBezTo>
                  <a:lnTo>
                    <a:pt x="0" y="62734"/>
                  </a:lnTo>
                  <a:cubicBezTo>
                    <a:pt x="0" y="28087"/>
                    <a:pt x="28087" y="0"/>
                    <a:pt x="6273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57726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MELILLA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857956"/>
            <a:ext cx="4123722" cy="3451370"/>
            <a:chOff x="0" y="0"/>
            <a:chExt cx="1086083" cy="9090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01972" y="504023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743 solicitudes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82139" y="3857956"/>
            <a:ext cx="4123722" cy="3451370"/>
            <a:chOff x="0" y="0"/>
            <a:chExt cx="1086083" cy="9090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055410" y="493642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144 citas asignadas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135578" y="3857956"/>
            <a:ext cx="4123722" cy="3451370"/>
            <a:chOff x="0" y="0"/>
            <a:chExt cx="1086083" cy="90900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671573" y="4254423"/>
            <a:ext cx="3051731" cy="260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 de cada 5 solicitudes se presentaron por gestores admin.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6218406" cy="1550384"/>
            <a:chOff x="0" y="0"/>
            <a:chExt cx="1637769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7769" cy="408332"/>
            </a:xfrm>
            <a:custGeom>
              <a:avLst/>
              <a:gdLst/>
              <a:ahLst/>
              <a:cxnLst/>
              <a:rect l="l" t="t" r="r" b="b"/>
              <a:pathLst>
                <a:path w="1637769" h="408332">
                  <a:moveTo>
                    <a:pt x="113295" y="0"/>
                  </a:moveTo>
                  <a:lnTo>
                    <a:pt x="1524474" y="0"/>
                  </a:lnTo>
                  <a:cubicBezTo>
                    <a:pt x="1554522" y="0"/>
                    <a:pt x="1583339" y="11936"/>
                    <a:pt x="1604586" y="33183"/>
                  </a:cubicBezTo>
                  <a:cubicBezTo>
                    <a:pt x="1625833" y="54430"/>
                    <a:pt x="1637769" y="83247"/>
                    <a:pt x="1637769" y="113295"/>
                  </a:cubicBezTo>
                  <a:lnTo>
                    <a:pt x="1637769" y="295036"/>
                  </a:lnTo>
                  <a:cubicBezTo>
                    <a:pt x="1637769" y="357608"/>
                    <a:pt x="1587045" y="408332"/>
                    <a:pt x="1524474" y="408332"/>
                  </a:cubicBezTo>
                  <a:lnTo>
                    <a:pt x="113295" y="408332"/>
                  </a:lnTo>
                  <a:cubicBezTo>
                    <a:pt x="50724" y="408332"/>
                    <a:pt x="0" y="357608"/>
                    <a:pt x="0" y="295036"/>
                  </a:cubicBezTo>
                  <a:lnTo>
                    <a:pt x="0" y="113295"/>
                  </a:lnTo>
                  <a:cubicBezTo>
                    <a:pt x="0" y="50724"/>
                    <a:pt x="50724" y="0"/>
                    <a:pt x="113295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637769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MELILLA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249" y="1953743"/>
            <a:ext cx="6556964" cy="69050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929" y="75927"/>
            <a:ext cx="6587701" cy="449335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5794612" cy="1550384"/>
            <a:chOff x="0" y="0"/>
            <a:chExt cx="2957726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7725" cy="408332"/>
            </a:xfrm>
            <a:custGeom>
              <a:avLst/>
              <a:gdLst/>
              <a:ahLst/>
              <a:cxnLst/>
              <a:rect l="l" t="t" r="r" b="b"/>
              <a:pathLst>
                <a:path w="2957725" h="408332">
                  <a:moveTo>
                    <a:pt x="62734" y="0"/>
                  </a:moveTo>
                  <a:lnTo>
                    <a:pt x="2894991" y="0"/>
                  </a:lnTo>
                  <a:cubicBezTo>
                    <a:pt x="2911629" y="0"/>
                    <a:pt x="2927586" y="6610"/>
                    <a:pt x="2939351" y="18374"/>
                  </a:cubicBezTo>
                  <a:cubicBezTo>
                    <a:pt x="2951116" y="30139"/>
                    <a:pt x="2957725" y="46096"/>
                    <a:pt x="2957725" y="62734"/>
                  </a:cubicBezTo>
                  <a:lnTo>
                    <a:pt x="2957725" y="345597"/>
                  </a:lnTo>
                  <a:cubicBezTo>
                    <a:pt x="2957725" y="380244"/>
                    <a:pt x="2929638" y="408332"/>
                    <a:pt x="2894991" y="408332"/>
                  </a:cubicBezTo>
                  <a:lnTo>
                    <a:pt x="62734" y="408332"/>
                  </a:lnTo>
                  <a:cubicBezTo>
                    <a:pt x="28087" y="408332"/>
                    <a:pt x="0" y="380244"/>
                    <a:pt x="0" y="345597"/>
                  </a:cubicBezTo>
                  <a:lnTo>
                    <a:pt x="0" y="62734"/>
                  </a:lnTo>
                  <a:cubicBezTo>
                    <a:pt x="0" y="28087"/>
                    <a:pt x="28087" y="0"/>
                    <a:pt x="6273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57726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CEUTA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857956"/>
            <a:ext cx="4123722" cy="3451370"/>
            <a:chOff x="0" y="0"/>
            <a:chExt cx="1086083" cy="9090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01972" y="504023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452 solicitudes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82139" y="3857956"/>
            <a:ext cx="4123722" cy="3451370"/>
            <a:chOff x="0" y="0"/>
            <a:chExt cx="1086083" cy="9090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055410" y="4936426"/>
            <a:ext cx="2177179" cy="10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139 citas asignadas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135578" y="3857956"/>
            <a:ext cx="4123722" cy="3451370"/>
            <a:chOff x="0" y="0"/>
            <a:chExt cx="1086083" cy="90900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86083" cy="909003"/>
            </a:xfrm>
            <a:custGeom>
              <a:avLst/>
              <a:gdLst/>
              <a:ahLst/>
              <a:cxnLst/>
              <a:rect l="l" t="t" r="r" b="b"/>
              <a:pathLst>
                <a:path w="1086083" h="909003">
                  <a:moveTo>
                    <a:pt x="170844" y="0"/>
                  </a:moveTo>
                  <a:lnTo>
                    <a:pt x="915239" y="0"/>
                  </a:lnTo>
                  <a:cubicBezTo>
                    <a:pt x="960550" y="0"/>
                    <a:pt x="1004005" y="18000"/>
                    <a:pt x="1036044" y="50039"/>
                  </a:cubicBezTo>
                  <a:cubicBezTo>
                    <a:pt x="1068084" y="82079"/>
                    <a:pt x="1086083" y="125534"/>
                    <a:pt x="1086083" y="170844"/>
                  </a:cubicBezTo>
                  <a:lnTo>
                    <a:pt x="1086083" y="738159"/>
                  </a:lnTo>
                  <a:cubicBezTo>
                    <a:pt x="1086083" y="783469"/>
                    <a:pt x="1068084" y="826924"/>
                    <a:pt x="1036044" y="858964"/>
                  </a:cubicBezTo>
                  <a:cubicBezTo>
                    <a:pt x="1004005" y="891003"/>
                    <a:pt x="960550" y="909003"/>
                    <a:pt x="915239" y="909003"/>
                  </a:cubicBezTo>
                  <a:lnTo>
                    <a:pt x="170844" y="909003"/>
                  </a:lnTo>
                  <a:cubicBezTo>
                    <a:pt x="125534" y="909003"/>
                    <a:pt x="82079" y="891003"/>
                    <a:pt x="50039" y="858964"/>
                  </a:cubicBezTo>
                  <a:cubicBezTo>
                    <a:pt x="18000" y="826924"/>
                    <a:pt x="0" y="783469"/>
                    <a:pt x="0" y="738159"/>
                  </a:cubicBezTo>
                  <a:lnTo>
                    <a:pt x="0" y="170844"/>
                  </a:lnTo>
                  <a:cubicBezTo>
                    <a:pt x="0" y="125534"/>
                    <a:pt x="18000" y="82079"/>
                    <a:pt x="50039" y="50039"/>
                  </a:cubicBezTo>
                  <a:cubicBezTo>
                    <a:pt x="82079" y="18000"/>
                    <a:pt x="125534" y="0"/>
                    <a:pt x="170844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086083" cy="966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671573" y="4254423"/>
            <a:ext cx="3051731" cy="260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146"/>
              </a:lnSpc>
              <a:spcBef>
                <a:spcPct val="0"/>
              </a:spcBef>
            </a:pPr>
            <a:r>
              <a:rPr lang="en-US" sz="2962" spc="1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Los abogados alcanzaron más de 3 de cada 4 solicitudes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5571028" cy="1550384"/>
            <a:chOff x="0" y="0"/>
            <a:chExt cx="1467267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7267" cy="408332"/>
            </a:xfrm>
            <a:custGeom>
              <a:avLst/>
              <a:gdLst/>
              <a:ahLst/>
              <a:cxnLst/>
              <a:rect l="l" t="t" r="r" b="b"/>
              <a:pathLst>
                <a:path w="1467267" h="408332">
                  <a:moveTo>
                    <a:pt x="126460" y="0"/>
                  </a:moveTo>
                  <a:lnTo>
                    <a:pt x="1340806" y="0"/>
                  </a:lnTo>
                  <a:cubicBezTo>
                    <a:pt x="1374346" y="0"/>
                    <a:pt x="1406511" y="13323"/>
                    <a:pt x="1430227" y="37039"/>
                  </a:cubicBezTo>
                  <a:cubicBezTo>
                    <a:pt x="1453943" y="60755"/>
                    <a:pt x="1467267" y="92921"/>
                    <a:pt x="1467267" y="126460"/>
                  </a:cubicBezTo>
                  <a:lnTo>
                    <a:pt x="1467267" y="281871"/>
                  </a:lnTo>
                  <a:cubicBezTo>
                    <a:pt x="1467267" y="351713"/>
                    <a:pt x="1410648" y="408332"/>
                    <a:pt x="1340806" y="408332"/>
                  </a:cubicBezTo>
                  <a:lnTo>
                    <a:pt x="126460" y="408332"/>
                  </a:lnTo>
                  <a:cubicBezTo>
                    <a:pt x="56618" y="408332"/>
                    <a:pt x="0" y="351713"/>
                    <a:pt x="0" y="281871"/>
                  </a:cubicBezTo>
                  <a:lnTo>
                    <a:pt x="0" y="126460"/>
                  </a:lnTo>
                  <a:cubicBezTo>
                    <a:pt x="0" y="56618"/>
                    <a:pt x="56618" y="0"/>
                    <a:pt x="126460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67267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2053" y="1028700"/>
            <a:ext cx="16489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CEUTA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33" y="3274536"/>
            <a:ext cx="9467201" cy="63159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987" y="1957658"/>
            <a:ext cx="6585486" cy="690035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9906" y="91423"/>
            <a:ext cx="6401747" cy="446236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362201" y="2781300"/>
            <a:ext cx="895924" cy="375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Colombia</a:t>
            </a:r>
          </a:p>
          <a:p>
            <a:pPr algn="ctr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2,1%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6631" y="658881"/>
            <a:ext cx="15782483" cy="1550384"/>
            <a:chOff x="0" y="0"/>
            <a:chExt cx="4156703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56703" cy="408332"/>
            </a:xfrm>
            <a:custGeom>
              <a:avLst/>
              <a:gdLst/>
              <a:ahLst/>
              <a:cxnLst/>
              <a:rect l="l" t="t" r="r" b="b"/>
              <a:pathLst>
                <a:path w="4156703" h="408332">
                  <a:moveTo>
                    <a:pt x="44639" y="0"/>
                  </a:moveTo>
                  <a:lnTo>
                    <a:pt x="4112064" y="0"/>
                  </a:lnTo>
                  <a:cubicBezTo>
                    <a:pt x="4136718" y="0"/>
                    <a:pt x="4156703" y="19986"/>
                    <a:pt x="4156703" y="44639"/>
                  </a:cubicBezTo>
                  <a:lnTo>
                    <a:pt x="4156703" y="363693"/>
                  </a:lnTo>
                  <a:cubicBezTo>
                    <a:pt x="4156703" y="375532"/>
                    <a:pt x="4152000" y="386886"/>
                    <a:pt x="4143629" y="395257"/>
                  </a:cubicBezTo>
                  <a:cubicBezTo>
                    <a:pt x="4135257" y="403629"/>
                    <a:pt x="4123903" y="408332"/>
                    <a:pt x="4112064" y="408332"/>
                  </a:cubicBezTo>
                  <a:lnTo>
                    <a:pt x="44639" y="408332"/>
                  </a:lnTo>
                  <a:cubicBezTo>
                    <a:pt x="19986" y="408332"/>
                    <a:pt x="0" y="388346"/>
                    <a:pt x="0" y="363693"/>
                  </a:cubicBezTo>
                  <a:lnTo>
                    <a:pt x="0" y="44639"/>
                  </a:lnTo>
                  <a:cubicBezTo>
                    <a:pt x="0" y="19986"/>
                    <a:pt x="19986" y="0"/>
                    <a:pt x="44639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156703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2112" y="1066800"/>
            <a:ext cx="1219450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PRESENTACIÓN ELECTRÓNICA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2198" y="4076700"/>
            <a:ext cx="7870477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mayoría de las solicitudes, 977.876 (83,2%), se han presentado de forma telemática. </a:t>
            </a:r>
          </a:p>
          <a:p>
            <a:pPr algn="l">
              <a:lnSpc>
                <a:spcPts val="4199"/>
              </a:lnSpc>
            </a:pPr>
            <a:endParaRPr lang="en-US" sz="2999" spc="17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Este patrón es similar al resto de tramitaciones de extranjería.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55" y="1487548"/>
            <a:ext cx="10630144" cy="815252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358630" y="8725655"/>
            <a:ext cx="4994389" cy="22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1. Distribución de solicitudes por presentador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9655694" cy="1550384"/>
            <a:chOff x="0" y="0"/>
            <a:chExt cx="5176808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76808" cy="408332"/>
            </a:xfrm>
            <a:custGeom>
              <a:avLst/>
              <a:gdLst/>
              <a:ahLst/>
              <a:cxnLst/>
              <a:rect l="l" t="t" r="r" b="b"/>
              <a:pathLst>
                <a:path w="5176808" h="408332">
                  <a:moveTo>
                    <a:pt x="35843" y="0"/>
                  </a:moveTo>
                  <a:lnTo>
                    <a:pt x="5140966" y="0"/>
                  </a:lnTo>
                  <a:cubicBezTo>
                    <a:pt x="5160761" y="0"/>
                    <a:pt x="5176808" y="16047"/>
                    <a:pt x="5176808" y="35843"/>
                  </a:cubicBezTo>
                  <a:lnTo>
                    <a:pt x="5176808" y="372489"/>
                  </a:lnTo>
                  <a:cubicBezTo>
                    <a:pt x="5176808" y="381995"/>
                    <a:pt x="5173032" y="391112"/>
                    <a:pt x="5166310" y="397833"/>
                  </a:cubicBezTo>
                  <a:cubicBezTo>
                    <a:pt x="5159589" y="404555"/>
                    <a:pt x="5150472" y="408332"/>
                    <a:pt x="5140966" y="408332"/>
                  </a:cubicBezTo>
                  <a:lnTo>
                    <a:pt x="35843" y="408332"/>
                  </a:lnTo>
                  <a:cubicBezTo>
                    <a:pt x="26337" y="408332"/>
                    <a:pt x="17220" y="404555"/>
                    <a:pt x="10498" y="397833"/>
                  </a:cubicBezTo>
                  <a:cubicBezTo>
                    <a:pt x="3776" y="391112"/>
                    <a:pt x="0" y="381995"/>
                    <a:pt x="0" y="372489"/>
                  </a:cubicBezTo>
                  <a:lnTo>
                    <a:pt x="0" y="35843"/>
                  </a:lnTo>
                  <a:cubicBezTo>
                    <a:pt x="0" y="26337"/>
                    <a:pt x="3776" y="17220"/>
                    <a:pt x="10498" y="10498"/>
                  </a:cubicBezTo>
                  <a:cubicBezTo>
                    <a:pt x="17220" y="3776"/>
                    <a:pt x="26337" y="0"/>
                    <a:pt x="35843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176808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3781641" y="2887626"/>
            <a:ext cx="7054256" cy="4404770"/>
          </a:xfrm>
          <a:custGeom>
            <a:avLst/>
            <a:gdLst/>
            <a:ahLst/>
            <a:cxnLst/>
            <a:rect l="l" t="t" r="r" b="b"/>
            <a:pathLst>
              <a:path w="7054256" h="4404770">
                <a:moveTo>
                  <a:pt x="0" y="0"/>
                </a:moveTo>
                <a:lnTo>
                  <a:pt x="7054257" y="0"/>
                </a:lnTo>
                <a:lnTo>
                  <a:pt x="7054257" y="4404770"/>
                </a:lnTo>
                <a:lnTo>
                  <a:pt x="0" y="44047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Freeform 13"/>
          <p:cNvSpPr/>
          <p:nvPr/>
        </p:nvSpPr>
        <p:spPr>
          <a:xfrm>
            <a:off x="11140698" y="2635434"/>
            <a:ext cx="6547976" cy="4656338"/>
          </a:xfrm>
          <a:custGeom>
            <a:avLst/>
            <a:gdLst/>
            <a:ahLst/>
            <a:cxnLst/>
            <a:rect l="l" t="t" r="r" b="b"/>
            <a:pathLst>
              <a:path w="6547976" h="4656338">
                <a:moveTo>
                  <a:pt x="0" y="0"/>
                </a:moveTo>
                <a:lnTo>
                  <a:pt x="6547975" y="0"/>
                </a:lnTo>
                <a:lnTo>
                  <a:pt x="6547975" y="4656338"/>
                </a:lnTo>
                <a:lnTo>
                  <a:pt x="0" y="46563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TextBox 14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053" y="1028700"/>
            <a:ext cx="17540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ALTAS LABORALES, RÉGIMEN Y CONTRATO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06796" y="3318851"/>
            <a:ext cx="3170046" cy="4529582"/>
            <a:chOff x="0" y="0"/>
            <a:chExt cx="834909" cy="11929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34909" cy="1192976"/>
            </a:xfrm>
            <a:custGeom>
              <a:avLst/>
              <a:gdLst/>
              <a:ahLst/>
              <a:cxnLst/>
              <a:rect l="l" t="t" r="r" b="b"/>
              <a:pathLst>
                <a:path w="834909" h="1192976">
                  <a:moveTo>
                    <a:pt x="222241" y="0"/>
                  </a:moveTo>
                  <a:lnTo>
                    <a:pt x="612668" y="0"/>
                  </a:lnTo>
                  <a:cubicBezTo>
                    <a:pt x="735408" y="0"/>
                    <a:pt x="834909" y="99501"/>
                    <a:pt x="834909" y="222241"/>
                  </a:cubicBezTo>
                  <a:lnTo>
                    <a:pt x="834909" y="970735"/>
                  </a:lnTo>
                  <a:cubicBezTo>
                    <a:pt x="834909" y="1029677"/>
                    <a:pt x="811495" y="1086205"/>
                    <a:pt x="769816" y="1127883"/>
                  </a:cubicBezTo>
                  <a:cubicBezTo>
                    <a:pt x="728138" y="1169562"/>
                    <a:pt x="671610" y="1192976"/>
                    <a:pt x="612668" y="1192976"/>
                  </a:cubicBezTo>
                  <a:lnTo>
                    <a:pt x="222241" y="1192976"/>
                  </a:lnTo>
                  <a:cubicBezTo>
                    <a:pt x="163299" y="1192976"/>
                    <a:pt x="106771" y="1169562"/>
                    <a:pt x="65093" y="1127883"/>
                  </a:cubicBezTo>
                  <a:cubicBezTo>
                    <a:pt x="23415" y="1086205"/>
                    <a:pt x="0" y="1029677"/>
                    <a:pt x="0" y="970735"/>
                  </a:cubicBezTo>
                  <a:lnTo>
                    <a:pt x="0" y="222241"/>
                  </a:lnTo>
                  <a:cubicBezTo>
                    <a:pt x="0" y="163299"/>
                    <a:pt x="23415" y="106771"/>
                    <a:pt x="65093" y="65093"/>
                  </a:cubicBezTo>
                  <a:cubicBezTo>
                    <a:pt x="106771" y="23415"/>
                    <a:pt x="163299" y="0"/>
                    <a:pt x="222241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34909" cy="1250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52196" y="4290388"/>
            <a:ext cx="2487135" cy="568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1"/>
              </a:lnSpc>
            </a:pPr>
            <a:r>
              <a:rPr lang="en-US" sz="3768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159.097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2196" y="4990962"/>
            <a:ext cx="2124808" cy="192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  <a:spcBef>
                <a:spcPct val="0"/>
              </a:spcBef>
            </a:pPr>
            <a:r>
              <a:rPr lang="en-US" sz="1865" spc="143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altas a 30 de junio de personas beneficiarias del proceso de regularización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11575" y="7598458"/>
            <a:ext cx="4994389" cy="68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17. Distribución por Regímenes y Sistemas de la Seguridad Social de las personas beneficiarias del proceso de regularización en alta a 30 de junio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17491" y="7598458"/>
            <a:ext cx="4994389" cy="68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18. Distribución por tipo de contrato de las personas beneficiarias del proceso de regularización en alta en el Régimen General a 30 de junio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1" y="624902"/>
            <a:ext cx="13948011" cy="1550384"/>
            <a:chOff x="0" y="0"/>
            <a:chExt cx="5062148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2148" cy="408332"/>
            </a:xfrm>
            <a:custGeom>
              <a:avLst/>
              <a:gdLst/>
              <a:ahLst/>
              <a:cxnLst/>
              <a:rect l="l" t="t" r="r" b="b"/>
              <a:pathLst>
                <a:path w="5062148" h="408332">
                  <a:moveTo>
                    <a:pt x="36655" y="0"/>
                  </a:moveTo>
                  <a:lnTo>
                    <a:pt x="5025494" y="0"/>
                  </a:lnTo>
                  <a:cubicBezTo>
                    <a:pt x="5045737" y="0"/>
                    <a:pt x="5062148" y="16411"/>
                    <a:pt x="5062148" y="36655"/>
                  </a:cubicBezTo>
                  <a:lnTo>
                    <a:pt x="5062148" y="371677"/>
                  </a:lnTo>
                  <a:cubicBezTo>
                    <a:pt x="5062148" y="381398"/>
                    <a:pt x="5058287" y="390722"/>
                    <a:pt x="5051413" y="397596"/>
                  </a:cubicBezTo>
                  <a:cubicBezTo>
                    <a:pt x="5044539" y="404470"/>
                    <a:pt x="5035215" y="408332"/>
                    <a:pt x="5025494" y="408332"/>
                  </a:cubicBezTo>
                  <a:lnTo>
                    <a:pt x="36655" y="408332"/>
                  </a:lnTo>
                  <a:cubicBezTo>
                    <a:pt x="16411" y="408332"/>
                    <a:pt x="0" y="391921"/>
                    <a:pt x="0" y="371677"/>
                  </a:cubicBezTo>
                  <a:lnTo>
                    <a:pt x="0" y="36655"/>
                  </a:lnTo>
                  <a:cubicBezTo>
                    <a:pt x="0" y="16411"/>
                    <a:pt x="16411" y="0"/>
                    <a:pt x="36655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62148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1444240" y="2218656"/>
            <a:ext cx="15399520" cy="6159808"/>
          </a:xfrm>
          <a:custGeom>
            <a:avLst/>
            <a:gdLst/>
            <a:ahLst/>
            <a:cxnLst/>
            <a:rect l="l" t="t" r="r" b="b"/>
            <a:pathLst>
              <a:path w="15399520" h="6159808">
                <a:moveTo>
                  <a:pt x="0" y="0"/>
                </a:moveTo>
                <a:lnTo>
                  <a:pt x="15399520" y="0"/>
                </a:lnTo>
                <a:lnTo>
                  <a:pt x="15399520" y="6159808"/>
                </a:lnTo>
                <a:lnTo>
                  <a:pt x="0" y="6159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TextBox 13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2053" y="1028700"/>
            <a:ext cx="1754002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SECCIONES DE ACTIVIDAD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78766" y="8565499"/>
            <a:ext cx="6806604" cy="45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19. Distribución por secciones de actividad de las personas beneficiarias del proceso de regularización en alta a 30 de junio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0" y="0"/>
            <a:ext cx="18288000" cy="9155430"/>
          </a:xfrm>
          <a:custGeom>
            <a:avLst/>
            <a:gdLst/>
            <a:ahLst/>
            <a:cxnLst/>
            <a:rect l="l" t="t" r="r" b="b"/>
            <a:pathLst>
              <a:path w="18288000" h="9155430">
                <a:moveTo>
                  <a:pt x="0" y="0"/>
                </a:moveTo>
                <a:lnTo>
                  <a:pt x="18288000" y="0"/>
                </a:lnTo>
                <a:lnTo>
                  <a:pt x="18288000" y="9155430"/>
                </a:lnTo>
                <a:lnTo>
                  <a:pt x="0" y="91554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0" y="0"/>
            <a:ext cx="18261969" cy="9233708"/>
          </a:xfrm>
          <a:custGeom>
            <a:avLst/>
            <a:gdLst/>
            <a:ahLst/>
            <a:cxnLst/>
            <a:rect l="l" t="t" r="r" b="b"/>
            <a:pathLst>
              <a:path w="18261969" h="9233708">
                <a:moveTo>
                  <a:pt x="0" y="0"/>
                </a:moveTo>
                <a:lnTo>
                  <a:pt x="18261969" y="0"/>
                </a:lnTo>
                <a:lnTo>
                  <a:pt x="18261969" y="9233708"/>
                </a:lnTo>
                <a:lnTo>
                  <a:pt x="0" y="9233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27264" y="-38100"/>
            <a:ext cx="18288000" cy="9224010"/>
          </a:xfrm>
          <a:custGeom>
            <a:avLst/>
            <a:gdLst/>
            <a:ahLst/>
            <a:cxnLst/>
            <a:rect l="l" t="t" r="r" b="b"/>
            <a:pathLst>
              <a:path w="18288000" h="9224010">
                <a:moveTo>
                  <a:pt x="0" y="0"/>
                </a:moveTo>
                <a:lnTo>
                  <a:pt x="18288000" y="0"/>
                </a:lnTo>
                <a:lnTo>
                  <a:pt x="18288000" y="9224010"/>
                </a:lnTo>
                <a:lnTo>
                  <a:pt x="0" y="9224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814559"/>
            <a:chOff x="0" y="0"/>
            <a:chExt cx="4062164" cy="12915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2164" cy="1291540"/>
            </a:xfrm>
            <a:custGeom>
              <a:avLst/>
              <a:gdLst/>
              <a:ahLst/>
              <a:cxnLst/>
              <a:rect l="l" t="t" r="r" b="b"/>
              <a:pathLst>
                <a:path w="4062164" h="1291540">
                  <a:moveTo>
                    <a:pt x="0" y="0"/>
                  </a:moveTo>
                  <a:lnTo>
                    <a:pt x="4062164" y="0"/>
                  </a:lnTo>
                  <a:lnTo>
                    <a:pt x="4062164" y="1291540"/>
                  </a:lnTo>
                  <a:lnTo>
                    <a:pt x="0" y="1291540"/>
                  </a:lnTo>
                  <a:close/>
                </a:path>
              </a:pathLst>
            </a:custGeom>
            <a:solidFill>
              <a:srgbClr val="002857">
                <a:alpha val="83922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062164" cy="13105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40619" y="1449652"/>
            <a:ext cx="65743" cy="2385060"/>
            <a:chOff x="0" y="0"/>
            <a:chExt cx="17315" cy="628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15" cy="628164"/>
            </a:xfrm>
            <a:custGeom>
              <a:avLst/>
              <a:gdLst/>
              <a:ahLst/>
              <a:cxnLst/>
              <a:rect l="l" t="t" r="r" b="b"/>
              <a:pathLst>
                <a:path w="17315" h="628164">
                  <a:moveTo>
                    <a:pt x="0" y="0"/>
                  </a:moveTo>
                  <a:lnTo>
                    <a:pt x="17315" y="0"/>
                  </a:lnTo>
                  <a:lnTo>
                    <a:pt x="17315" y="628164"/>
                  </a:lnTo>
                  <a:lnTo>
                    <a:pt x="0" y="628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315" cy="666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933450"/>
            <a:ext cx="12379587" cy="299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4"/>
              </a:lnSpc>
            </a:pPr>
            <a:endParaRPr/>
          </a:p>
          <a:p>
            <a:pPr marL="0" lvl="0" indent="0" algn="r">
              <a:lnSpc>
                <a:spcPts val="8004"/>
              </a:lnSpc>
              <a:spcBef>
                <a:spcPct val="0"/>
              </a:spcBef>
            </a:pPr>
            <a:r>
              <a:rPr lang="en-US" sz="5800" b="1" spc="8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4802" y="4182986"/>
            <a:ext cx="9973484" cy="55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416"/>
              </a:lnSpc>
              <a:spcBef>
                <a:spcPct val="0"/>
              </a:spcBef>
            </a:pPr>
            <a:r>
              <a:rPr lang="en-US" sz="3200" b="1" spc="124">
                <a:solidFill>
                  <a:srgbClr val="FE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2 de julio de 2026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1751" y="7409910"/>
            <a:ext cx="12379587" cy="97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004"/>
              </a:lnSpc>
              <a:spcBef>
                <a:spcPct val="0"/>
              </a:spcBef>
            </a:pPr>
            <a:r>
              <a:rPr lang="en-US" sz="5800" b="1" spc="81">
                <a:solidFill>
                  <a:srgbClr val="2118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Gracias por su atención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624400" y="233286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6631" y="658881"/>
            <a:ext cx="15782483" cy="1550384"/>
            <a:chOff x="0" y="0"/>
            <a:chExt cx="4156703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56703" cy="408332"/>
            </a:xfrm>
            <a:custGeom>
              <a:avLst/>
              <a:gdLst/>
              <a:ahLst/>
              <a:cxnLst/>
              <a:rect l="l" t="t" r="r" b="b"/>
              <a:pathLst>
                <a:path w="4156703" h="408332">
                  <a:moveTo>
                    <a:pt x="44639" y="0"/>
                  </a:moveTo>
                  <a:lnTo>
                    <a:pt x="4112064" y="0"/>
                  </a:lnTo>
                  <a:cubicBezTo>
                    <a:pt x="4136718" y="0"/>
                    <a:pt x="4156703" y="19986"/>
                    <a:pt x="4156703" y="44639"/>
                  </a:cubicBezTo>
                  <a:lnTo>
                    <a:pt x="4156703" y="363693"/>
                  </a:lnTo>
                  <a:cubicBezTo>
                    <a:pt x="4156703" y="375532"/>
                    <a:pt x="4152000" y="386886"/>
                    <a:pt x="4143629" y="395257"/>
                  </a:cubicBezTo>
                  <a:cubicBezTo>
                    <a:pt x="4135257" y="403629"/>
                    <a:pt x="4123903" y="408332"/>
                    <a:pt x="4112064" y="408332"/>
                  </a:cubicBezTo>
                  <a:lnTo>
                    <a:pt x="44639" y="408332"/>
                  </a:lnTo>
                  <a:cubicBezTo>
                    <a:pt x="19986" y="408332"/>
                    <a:pt x="0" y="388346"/>
                    <a:pt x="0" y="363693"/>
                  </a:cubicBezTo>
                  <a:lnTo>
                    <a:pt x="0" y="44639"/>
                  </a:lnTo>
                  <a:cubicBezTo>
                    <a:pt x="0" y="19986"/>
                    <a:pt x="19986" y="0"/>
                    <a:pt x="44639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156703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2112" y="1066800"/>
            <a:ext cx="1219450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PRESENTACIÓN EN OFICINAS</a:t>
            </a:r>
          </a:p>
        </p:txBody>
      </p:sp>
      <p:sp>
        <p:nvSpPr>
          <p:cNvPr id="13" name="Freeform 13"/>
          <p:cNvSpPr/>
          <p:nvPr/>
        </p:nvSpPr>
        <p:spPr>
          <a:xfrm>
            <a:off x="4729812" y="7434834"/>
            <a:ext cx="884114" cy="901140"/>
          </a:xfrm>
          <a:custGeom>
            <a:avLst/>
            <a:gdLst/>
            <a:ahLst/>
            <a:cxnLst/>
            <a:rect l="l" t="t" r="r" b="b"/>
            <a:pathLst>
              <a:path w="884114" h="901140">
                <a:moveTo>
                  <a:pt x="0" y="0"/>
                </a:moveTo>
                <a:lnTo>
                  <a:pt x="884114" y="0"/>
                </a:lnTo>
                <a:lnTo>
                  <a:pt x="884114" y="901139"/>
                </a:lnTo>
                <a:lnTo>
                  <a:pt x="0" y="901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TextBox 14"/>
          <p:cNvSpPr txBox="1"/>
          <p:nvPr/>
        </p:nvSpPr>
        <p:spPr>
          <a:xfrm>
            <a:off x="4729812" y="3388936"/>
            <a:ext cx="12529488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solicitudes se han presentado por funcionarios habilitados en 448 oficinas de Correos, Seguridad Social y Extranjería habilitadas para su recogida.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58638" y="5281667"/>
            <a:ext cx="11400662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Las 383 oficinas de Correos continúan abiertas, sin cita previa, para recoger la documentación en respuesta a requerimientos de la UTEX.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253469" y="2417196"/>
            <a:ext cx="4069362" cy="3957455"/>
          </a:xfrm>
          <a:custGeom>
            <a:avLst/>
            <a:gdLst/>
            <a:ahLst/>
            <a:cxnLst/>
            <a:rect l="l" t="t" r="r" b="b"/>
            <a:pathLst>
              <a:path w="4069362" h="3957455">
                <a:moveTo>
                  <a:pt x="0" y="0"/>
                </a:moveTo>
                <a:lnTo>
                  <a:pt x="4069362" y="0"/>
                </a:lnTo>
                <a:lnTo>
                  <a:pt x="4069362" y="3957455"/>
                </a:lnTo>
                <a:lnTo>
                  <a:pt x="0" y="3957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TextBox 18"/>
          <p:cNvSpPr txBox="1"/>
          <p:nvPr/>
        </p:nvSpPr>
        <p:spPr>
          <a:xfrm>
            <a:off x="990600" y="3740069"/>
            <a:ext cx="240807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</a:pPr>
            <a:r>
              <a:rPr lang="en-US" sz="4320" b="1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197.102</a:t>
            </a:r>
          </a:p>
          <a:p>
            <a:pPr algn="ctr">
              <a:lnSpc>
                <a:spcPts val="5185"/>
              </a:lnSpc>
            </a:pPr>
            <a:r>
              <a:rPr lang="en-US" sz="4320" b="1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(16,8%)</a:t>
            </a:r>
          </a:p>
        </p:txBody>
      </p:sp>
      <p:sp>
        <p:nvSpPr>
          <p:cNvPr id="19" name="Freeform 19"/>
          <p:cNvSpPr/>
          <p:nvPr/>
        </p:nvSpPr>
        <p:spPr>
          <a:xfrm>
            <a:off x="4729812" y="5635960"/>
            <a:ext cx="884114" cy="901140"/>
          </a:xfrm>
          <a:custGeom>
            <a:avLst/>
            <a:gdLst/>
            <a:ahLst/>
            <a:cxnLst/>
            <a:rect l="l" t="t" r="r" b="b"/>
            <a:pathLst>
              <a:path w="884114" h="901140">
                <a:moveTo>
                  <a:pt x="0" y="0"/>
                </a:moveTo>
                <a:lnTo>
                  <a:pt x="884114" y="0"/>
                </a:lnTo>
                <a:lnTo>
                  <a:pt x="884114" y="901139"/>
                </a:lnTo>
                <a:lnTo>
                  <a:pt x="0" y="901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TextBox 20"/>
          <p:cNvSpPr txBox="1"/>
          <p:nvPr/>
        </p:nvSpPr>
        <p:spPr>
          <a:xfrm>
            <a:off x="5858638" y="7080541"/>
            <a:ext cx="11430308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El Ministerio ha monitorizado de forma continua la situación de la red de oficinas. Su flexibilidad ha permitido reforzarla en los territorios con alta demanda.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6631" y="658881"/>
            <a:ext cx="14122317" cy="1550384"/>
            <a:chOff x="0" y="0"/>
            <a:chExt cx="3719458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9458" cy="408332"/>
            </a:xfrm>
            <a:custGeom>
              <a:avLst/>
              <a:gdLst/>
              <a:ahLst/>
              <a:cxnLst/>
              <a:rect l="l" t="t" r="r" b="b"/>
              <a:pathLst>
                <a:path w="3719458" h="408332">
                  <a:moveTo>
                    <a:pt x="49887" y="0"/>
                  </a:moveTo>
                  <a:lnTo>
                    <a:pt x="3669571" y="0"/>
                  </a:lnTo>
                  <a:cubicBezTo>
                    <a:pt x="3682802" y="0"/>
                    <a:pt x="3695491" y="5256"/>
                    <a:pt x="3704846" y="14611"/>
                  </a:cubicBezTo>
                  <a:cubicBezTo>
                    <a:pt x="3714202" y="23967"/>
                    <a:pt x="3719458" y="36656"/>
                    <a:pt x="3719458" y="49887"/>
                  </a:cubicBezTo>
                  <a:lnTo>
                    <a:pt x="3719458" y="358445"/>
                  </a:lnTo>
                  <a:cubicBezTo>
                    <a:pt x="3719458" y="371676"/>
                    <a:pt x="3714202" y="384365"/>
                    <a:pt x="3704846" y="393720"/>
                  </a:cubicBezTo>
                  <a:cubicBezTo>
                    <a:pt x="3695491" y="403076"/>
                    <a:pt x="3682802" y="408332"/>
                    <a:pt x="3669571" y="408332"/>
                  </a:cubicBezTo>
                  <a:lnTo>
                    <a:pt x="49887" y="408332"/>
                  </a:lnTo>
                  <a:cubicBezTo>
                    <a:pt x="36656" y="408332"/>
                    <a:pt x="23967" y="403076"/>
                    <a:pt x="14611" y="393720"/>
                  </a:cubicBezTo>
                  <a:cubicBezTo>
                    <a:pt x="5256" y="384365"/>
                    <a:pt x="0" y="371676"/>
                    <a:pt x="0" y="358445"/>
                  </a:cubicBezTo>
                  <a:lnTo>
                    <a:pt x="0" y="49887"/>
                  </a:lnTo>
                  <a:cubicBezTo>
                    <a:pt x="0" y="36656"/>
                    <a:pt x="5256" y="23967"/>
                    <a:pt x="14611" y="14611"/>
                  </a:cubicBezTo>
                  <a:cubicBezTo>
                    <a:pt x="23967" y="5256"/>
                    <a:pt x="36656" y="0"/>
                    <a:pt x="49887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719458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2112" y="1066800"/>
            <a:ext cx="1219450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DISPONIBILIDAD DE CITAS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38937" y="2892875"/>
            <a:ext cx="13320363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son las citas movilizadas en el proceso de regularización extraordinaria entre el 20 de abril y el 30 de junio.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5" name="TextBox 15"/>
          <p:cNvSpPr txBox="1"/>
          <p:nvPr/>
        </p:nvSpPr>
        <p:spPr>
          <a:xfrm>
            <a:off x="664816" y="3045276"/>
            <a:ext cx="311682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641.386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4816" y="5167158"/>
            <a:ext cx="311682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293.209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38937" y="4916783"/>
            <a:ext cx="13320363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son las citas que se han cubierto en el proceso de regularización extraordinaria entre el 20 de abril y el 30 de junio.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4816" y="7093092"/>
            <a:ext cx="311682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92.831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38937" y="6940691"/>
            <a:ext cx="13320363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son las citas que ha asignado el equipo de atención al público del Ministerio para la regularización a través de formulario y 060.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6145632" cy="1550384"/>
            <a:chOff x="0" y="0"/>
            <a:chExt cx="4252347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2347" cy="408332"/>
            </a:xfrm>
            <a:custGeom>
              <a:avLst/>
              <a:gdLst/>
              <a:ahLst/>
              <a:cxnLst/>
              <a:rect l="l" t="t" r="r" b="b"/>
              <a:pathLst>
                <a:path w="4252347" h="408332">
                  <a:moveTo>
                    <a:pt x="43635" y="0"/>
                  </a:moveTo>
                  <a:lnTo>
                    <a:pt x="4208712" y="0"/>
                  </a:lnTo>
                  <a:cubicBezTo>
                    <a:pt x="4232811" y="0"/>
                    <a:pt x="4252347" y="19536"/>
                    <a:pt x="4252347" y="43635"/>
                  </a:cubicBezTo>
                  <a:lnTo>
                    <a:pt x="4252347" y="364697"/>
                  </a:lnTo>
                  <a:cubicBezTo>
                    <a:pt x="4252347" y="388796"/>
                    <a:pt x="4232811" y="408332"/>
                    <a:pt x="4208712" y="408332"/>
                  </a:cubicBezTo>
                  <a:lnTo>
                    <a:pt x="43635" y="408332"/>
                  </a:lnTo>
                  <a:cubicBezTo>
                    <a:pt x="19536" y="408332"/>
                    <a:pt x="0" y="388796"/>
                    <a:pt x="0" y="364697"/>
                  </a:cubicBezTo>
                  <a:lnTo>
                    <a:pt x="0" y="43635"/>
                  </a:lnTo>
                  <a:cubicBezTo>
                    <a:pt x="0" y="19536"/>
                    <a:pt x="19536" y="0"/>
                    <a:pt x="43635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52347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2053" y="1028700"/>
            <a:ext cx="12783301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PERFIL DEMOGRÁFICO: GÉNERO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895447" y="3638982"/>
            <a:ext cx="2552636" cy="46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800" spc="21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SOCIAL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383" y="1750584"/>
            <a:ext cx="10985232" cy="748380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998930" y="2904932"/>
            <a:ext cx="7730826" cy="51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2"/>
              </a:lnSpc>
            </a:pPr>
            <a:r>
              <a:rPr lang="en-US" sz="2444" spc="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mayoría de los solicitantes del proceso de regularización extraordinaria son hombres.</a:t>
            </a:r>
          </a:p>
          <a:p>
            <a:pPr algn="l">
              <a:lnSpc>
                <a:spcPts val="3422"/>
              </a:lnSpc>
            </a:pPr>
            <a:endParaRPr lang="en-US" sz="2444" spc="14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3422"/>
              </a:lnSpc>
            </a:pPr>
            <a:r>
              <a:rPr lang="en-US" sz="2444" spc="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diferencia por género es menor en las solicitudes de autorización para solicitantes de protección internacional que en las de arraigo extraordinario. </a:t>
            </a:r>
          </a:p>
          <a:p>
            <a:pPr algn="l">
              <a:lnSpc>
                <a:spcPts val="3422"/>
              </a:lnSpc>
            </a:pPr>
            <a:endParaRPr lang="en-US" sz="2444" spc="14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1" indent="0" algn="l">
              <a:lnSpc>
                <a:spcPts val="3422"/>
              </a:lnSpc>
              <a:spcBef>
                <a:spcPct val="0"/>
              </a:spcBef>
            </a:pPr>
            <a:r>
              <a:rPr lang="en-US" sz="2444" spc="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 el caso de los menores de edad y en la franja de 45 a 54 años la distribución es paritaria, sin diferencias por tipo de autorización.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92039" y="8290375"/>
            <a:ext cx="4994389" cy="45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2. Distribución por género de los solicitantes del proceso de regularización extraordinaria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3612" y="624902"/>
            <a:ext cx="14898966" cy="1550384"/>
            <a:chOff x="0" y="0"/>
            <a:chExt cx="3924007" cy="408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24007" cy="408332"/>
            </a:xfrm>
            <a:custGeom>
              <a:avLst/>
              <a:gdLst/>
              <a:ahLst/>
              <a:cxnLst/>
              <a:rect l="l" t="t" r="r" b="b"/>
              <a:pathLst>
                <a:path w="3924007" h="408332">
                  <a:moveTo>
                    <a:pt x="47286" y="0"/>
                  </a:moveTo>
                  <a:lnTo>
                    <a:pt x="3876721" y="0"/>
                  </a:lnTo>
                  <a:cubicBezTo>
                    <a:pt x="3889262" y="0"/>
                    <a:pt x="3901290" y="4982"/>
                    <a:pt x="3910157" y="13850"/>
                  </a:cubicBezTo>
                  <a:cubicBezTo>
                    <a:pt x="3919026" y="22718"/>
                    <a:pt x="3924007" y="34745"/>
                    <a:pt x="3924007" y="47286"/>
                  </a:cubicBezTo>
                  <a:lnTo>
                    <a:pt x="3924007" y="361045"/>
                  </a:lnTo>
                  <a:cubicBezTo>
                    <a:pt x="3924007" y="373586"/>
                    <a:pt x="3919026" y="385614"/>
                    <a:pt x="3910157" y="394482"/>
                  </a:cubicBezTo>
                  <a:cubicBezTo>
                    <a:pt x="3901290" y="403350"/>
                    <a:pt x="3889262" y="408332"/>
                    <a:pt x="3876721" y="408332"/>
                  </a:cubicBezTo>
                  <a:lnTo>
                    <a:pt x="47286" y="408332"/>
                  </a:lnTo>
                  <a:cubicBezTo>
                    <a:pt x="34745" y="408332"/>
                    <a:pt x="22718" y="403350"/>
                    <a:pt x="13850" y="394482"/>
                  </a:cubicBezTo>
                  <a:cubicBezTo>
                    <a:pt x="4982" y="385614"/>
                    <a:pt x="0" y="373586"/>
                    <a:pt x="0" y="361045"/>
                  </a:cubicBezTo>
                  <a:lnTo>
                    <a:pt x="0" y="47286"/>
                  </a:lnTo>
                  <a:cubicBezTo>
                    <a:pt x="0" y="34745"/>
                    <a:pt x="4982" y="22718"/>
                    <a:pt x="13850" y="13850"/>
                  </a:cubicBezTo>
                  <a:cubicBezTo>
                    <a:pt x="22718" y="4982"/>
                    <a:pt x="34745" y="0"/>
                    <a:pt x="47286" y="0"/>
                  </a:cubicBez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924007" cy="46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33708"/>
            <a:ext cx="18307050" cy="1053292"/>
            <a:chOff x="0" y="0"/>
            <a:chExt cx="4821610" cy="27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1610" cy="277410"/>
            </a:xfrm>
            <a:custGeom>
              <a:avLst/>
              <a:gdLst/>
              <a:ahLst/>
              <a:cxnLst/>
              <a:rect l="l" t="t" r="r" b="b"/>
              <a:pathLst>
                <a:path w="4821610" h="277410">
                  <a:moveTo>
                    <a:pt x="0" y="0"/>
                  </a:moveTo>
                  <a:lnTo>
                    <a:pt x="4821610" y="0"/>
                  </a:lnTo>
                  <a:lnTo>
                    <a:pt x="4821610" y="277410"/>
                  </a:lnTo>
                  <a:lnTo>
                    <a:pt x="0" y="277410"/>
                  </a:lnTo>
                  <a:close/>
                </a:path>
              </a:pathLst>
            </a:custGeom>
            <a:solidFill>
              <a:srgbClr val="283E7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21610" cy="334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29812" y="9233708"/>
            <a:ext cx="47625" cy="1148028"/>
            <a:chOff x="0" y="0"/>
            <a:chExt cx="12543" cy="302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43" cy="302361"/>
            </a:xfrm>
            <a:custGeom>
              <a:avLst/>
              <a:gdLst/>
              <a:ahLst/>
              <a:cxnLst/>
              <a:rect l="l" t="t" r="r" b="b"/>
              <a:pathLst>
                <a:path w="12543" h="302361">
                  <a:moveTo>
                    <a:pt x="0" y="0"/>
                  </a:moveTo>
                  <a:lnTo>
                    <a:pt x="12543" y="0"/>
                  </a:lnTo>
                  <a:lnTo>
                    <a:pt x="12543" y="302361"/>
                  </a:lnTo>
                  <a:lnTo>
                    <a:pt x="0" y="302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543" cy="340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20337" y="9569597"/>
            <a:ext cx="1318671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REGULARIZACIÓN EXTRAORDINARIA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2053" y="1028700"/>
            <a:ext cx="12783301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PERFIL DEMOGRÁFICO: EDAD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510658" y="5565349"/>
            <a:ext cx="2552636" cy="46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800" spc="21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SOCIAL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46741" y="9435932"/>
            <a:ext cx="2634900" cy="648844"/>
          </a:xfrm>
          <a:custGeom>
            <a:avLst/>
            <a:gdLst/>
            <a:ahLst/>
            <a:cxnLst/>
            <a:rect l="l" t="t" r="r" b="b"/>
            <a:pathLst>
              <a:path w="2634900" h="648844">
                <a:moveTo>
                  <a:pt x="0" y="0"/>
                </a:moveTo>
                <a:lnTo>
                  <a:pt x="2634900" y="0"/>
                </a:lnTo>
                <a:lnTo>
                  <a:pt x="2634900" y="648844"/>
                </a:lnTo>
                <a:lnTo>
                  <a:pt x="0" y="6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1975" y="1473550"/>
            <a:ext cx="12048341" cy="803787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2633441" y="3926656"/>
            <a:ext cx="336720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81%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74791" y="5566724"/>
            <a:ext cx="5884509" cy="209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9"/>
              </a:lnSpc>
              <a:spcBef>
                <a:spcPct val="0"/>
              </a:spcBef>
            </a:pPr>
            <a:r>
              <a:rPr lang="en-US" sz="3999" spc="30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 los solicitantes tiene menos de 45 años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20136" y="8478817"/>
            <a:ext cx="4994389" cy="45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828"/>
              </a:lnSpc>
              <a:spcBef>
                <a:spcPct val="0"/>
              </a:spcBef>
            </a:pPr>
            <a:r>
              <a:rPr lang="en-US" sz="1306" spc="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Gráfico 3. Distribución etaria de los solicitantes del proceso de regularización extraordinaria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1319</Words>
  <Application>Microsoft Office PowerPoint</Application>
  <PresentationFormat>Personalizado</PresentationFormat>
  <Paragraphs>262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3" baseType="lpstr">
      <vt:lpstr>Calibri</vt:lpstr>
      <vt:lpstr>Poppins</vt:lpstr>
      <vt:lpstr>Montserrat Light</vt:lpstr>
      <vt:lpstr>Poppins Bold</vt:lpstr>
      <vt:lpstr>League Spartan</vt:lpstr>
      <vt:lpstr>Arial</vt:lpstr>
      <vt:lpstr>Montserrat Light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RUEDA PRENSA REGULARIZACIÓN</dc:title>
  <dc:creator>JULIO ALEJANDRO JORQUERA GARCÍA</dc:creator>
  <cp:lastModifiedBy>JULIO ALEJANDRO JORQUERA GARCÍA</cp:lastModifiedBy>
  <cp:revision>8</cp:revision>
  <dcterms:created xsi:type="dcterms:W3CDTF">2006-08-16T00:00:00Z</dcterms:created>
  <dcterms:modified xsi:type="dcterms:W3CDTF">2026-07-02T10:38:46Z</dcterms:modified>
  <dc:identifier>DAHOEE7GjZ8</dc:identifier>
</cp:coreProperties>
</file>